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29" r:id="rId2"/>
    <p:sldId id="409" r:id="rId3"/>
    <p:sldId id="414" r:id="rId4"/>
    <p:sldId id="418" r:id="rId5"/>
    <p:sldId id="419" r:id="rId6"/>
    <p:sldId id="420" r:id="rId7"/>
    <p:sldId id="421" r:id="rId8"/>
    <p:sldId id="422" r:id="rId9"/>
    <p:sldId id="423" r:id="rId10"/>
    <p:sldId id="424" r:id="rId11"/>
    <p:sldId id="425" r:id="rId12"/>
    <p:sldId id="426" r:id="rId13"/>
    <p:sldId id="427" r:id="rId14"/>
    <p:sldId id="428" r:id="rId15"/>
    <p:sldId id="429" r:id="rId16"/>
    <p:sldId id="437" r:id="rId17"/>
    <p:sldId id="430" r:id="rId18"/>
    <p:sldId id="431" r:id="rId19"/>
    <p:sldId id="432" r:id="rId20"/>
    <p:sldId id="433" r:id="rId21"/>
    <p:sldId id="434" r:id="rId22"/>
    <p:sldId id="435" r:id="rId23"/>
    <p:sldId id="436" r:id="rId24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3300"/>
    <a:srgbClr val="993300"/>
    <a:srgbClr val="FF0000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2167" autoAdjust="0"/>
    <p:restoredTop sz="94615" autoAdjust="0"/>
  </p:normalViewPr>
  <p:slideViewPr>
    <p:cSldViewPr>
      <p:cViewPr varScale="1">
        <p:scale>
          <a:sx n="116" d="100"/>
          <a:sy n="116" d="100"/>
        </p:scale>
        <p:origin x="-145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065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69" tIns="47784" rIns="95569" bIns="47784" numCol="1" anchor="t" anchorCtr="0" compatLnSpc="1">
            <a:prstTxWarp prst="textNoShape">
              <a:avLst/>
            </a:prstTxWarp>
          </a:bodyPr>
          <a:lstStyle>
            <a:lvl1pPr defTabSz="955632" eaLnBrk="1" hangingPunct="1">
              <a:defRPr sz="13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092" y="1"/>
            <a:ext cx="2946065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69" tIns="47784" rIns="95569" bIns="47784" numCol="1" anchor="t" anchorCtr="0" compatLnSpc="1">
            <a:prstTxWarp prst="textNoShape">
              <a:avLst/>
            </a:prstTxWarp>
          </a:bodyPr>
          <a:lstStyle>
            <a:lvl1pPr algn="r" defTabSz="955632" eaLnBrk="1" hangingPunct="1">
              <a:defRPr sz="13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60" y="4715406"/>
            <a:ext cx="5439355" cy="446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69" tIns="47784" rIns="95569" bIns="47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813"/>
            <a:ext cx="2946065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69" tIns="47784" rIns="95569" bIns="47784" numCol="1" anchor="b" anchorCtr="0" compatLnSpc="1">
            <a:prstTxWarp prst="textNoShape">
              <a:avLst/>
            </a:prstTxWarp>
          </a:bodyPr>
          <a:lstStyle>
            <a:lvl1pPr defTabSz="955632" eaLnBrk="1" hangingPunct="1">
              <a:defRPr sz="13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092" y="9430813"/>
            <a:ext cx="2946065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69" tIns="47784" rIns="95569" bIns="47784" numCol="1" anchor="b" anchorCtr="0" compatLnSpc="1">
            <a:prstTxWarp prst="textNoShape">
              <a:avLst/>
            </a:prstTxWarp>
          </a:bodyPr>
          <a:lstStyle>
            <a:lvl1pPr algn="r" defTabSz="955632" eaLnBrk="1" hangingPunct="1">
              <a:defRPr sz="1300"/>
            </a:lvl1pPr>
          </a:lstStyle>
          <a:p>
            <a:fld id="{55A99CA8-6823-DA42-A515-BF0DAB1F4B5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0866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66035B-0FB0-BD48-8EBB-408C7AE2800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21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F1B65-2623-EB4E-B005-D0F03087B73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3038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D0E43-CCD8-0046-88F6-071824A6A25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691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6E49-067C-E747-9974-740BB64955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753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C9E6D1-8485-9547-955F-8426787CCD0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048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C9D641-14CE-E94E-9B01-75AB73B4D4D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2185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06E38C-16C8-5640-BD01-50D3B9B0ACC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071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328E8-3C5E-EB42-9B14-E40F37C91DC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8512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510896-D9A9-8B47-9680-2C0A1EA281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3772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14ACC6-6F8E-C341-BAAC-D4D09696309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724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BE93C-C074-5B46-9D7D-2B189A3AE64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43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86F9FA-A985-C346-B3EE-8BCFE723106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1594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0FBBD-A67C-9F47-A273-DFE0572EC8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3076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87D2B78-6834-BB4F-94D5-81DF2C331AC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8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2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23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1905000"/>
            <a:ext cx="9144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20638" algn="ctr" eaLnBrk="1" hangingPunct="1">
              <a:lnSpc>
                <a:spcPct val="90000"/>
              </a:lnSpc>
            </a:pPr>
            <a:r>
              <a:rPr lang="ru-RU" sz="2800" b="1">
                <a:solidFill>
                  <a:srgbClr val="CC3300"/>
                </a:solidFill>
              </a:rPr>
              <a:t>Дисциплина: </a:t>
            </a:r>
            <a:br>
              <a:rPr lang="ru-RU" sz="2800" b="1">
                <a:solidFill>
                  <a:srgbClr val="CC3300"/>
                </a:solidFill>
              </a:rPr>
            </a:br>
            <a:r>
              <a:rPr lang="ru-RU" sz="2800" b="1">
                <a:solidFill>
                  <a:srgbClr val="CC3300"/>
                </a:solidFill>
              </a:rPr>
              <a:t>«Метрология, стандартизация и сертификация»</a:t>
            </a:r>
            <a:endParaRPr lang="ru-RU" sz="2800" b="1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133725"/>
            <a:ext cx="9144000" cy="309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20638" algn="ctr" eaLnBrk="1" hangingPunct="1">
              <a:lnSpc>
                <a:spcPct val="90000"/>
              </a:lnSpc>
            </a:pPr>
            <a: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Тема лекции: </a:t>
            </a:r>
          </a:p>
          <a:p>
            <a:pPr indent="20638" algn="ctr" eaLnBrk="1" hangingPunct="1">
              <a:lnSpc>
                <a:spcPct val="90000"/>
              </a:lnSpc>
            </a:pPr>
            <a: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«Расширение пределов измерительных приборов»</a:t>
            </a:r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indent="20638" algn="ctr" eaLnBrk="1" hangingPunct="1">
              <a:lnSpc>
                <a:spcPct val="90000"/>
              </a:lnSpc>
            </a:pPr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indent="20638" algn="ctr" eaLnBrk="1" hangingPunct="1">
              <a:lnSpc>
                <a:spcPct val="90000"/>
              </a:lnSpc>
            </a:pPr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indent="20638" algn="ctr" eaLnBrk="1" hangingPunct="1">
              <a:lnSpc>
                <a:spcPct val="90000"/>
              </a:lnSpc>
            </a:pPr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307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096A12DB-E2E3-264B-B2D9-B946DE8931B4}" type="slidenum">
              <a:rPr lang="ru-RU" sz="1400"/>
              <a:pPr/>
              <a:t>1</a:t>
            </a:fld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0" y="5438775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ru-RU" b="1" i="1">
              <a:solidFill>
                <a:srgbClr val="0000FF"/>
              </a:solidFill>
            </a:endParaRPr>
          </a:p>
        </p:txBody>
      </p:sp>
      <p:sp>
        <p:nvSpPr>
          <p:cNvPr id="614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36F3E663-7907-7E4A-B7B1-00E92B25442D}" type="slidenum">
              <a:rPr lang="ru-RU" sz="1400"/>
              <a:pPr/>
              <a:t>10</a:t>
            </a:fld>
            <a:endParaRPr lang="ru-RU" sz="140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90500" y="1280150"/>
            <a:ext cx="8763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i="1" u="sng" dirty="0">
                <a:solidFill>
                  <a:srgbClr val="C00000"/>
                </a:solidFill>
              </a:rPr>
              <a:t>Определим величину добавочного сопротивления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6015455"/>
              </p:ext>
            </p:extLst>
          </p:nvPr>
        </p:nvGraphicFramePr>
        <p:xfrm>
          <a:off x="1524000" y="2150730"/>
          <a:ext cx="5758441" cy="3471401"/>
        </p:xfrm>
        <a:graphic>
          <a:graphicData uri="http://schemas.openxmlformats.org/presentationml/2006/ole">
            <p:oleObj spid="_x0000_s7179" name="Точечный рисунок" r:id="rId3" imgW="1343212" imgH="809738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09207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36F3E663-7907-7E4A-B7B1-00E92B25442D}" type="slidenum">
              <a:rPr lang="ru-RU" sz="1400"/>
              <a:pPr/>
              <a:t>11</a:t>
            </a:fld>
            <a:endParaRPr lang="ru-RU" sz="140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90500" y="1280150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993300"/>
                </a:solidFill>
              </a:rPr>
              <a:t>Расчет величины добавочного сопротивления</a:t>
            </a:r>
            <a:endParaRPr lang="ru-RU" sz="2000" dirty="0">
              <a:solidFill>
                <a:srgbClr val="9933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2819400"/>
            <a:ext cx="396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</a:rPr>
              <a:t>1.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4800" y="3581400"/>
            <a:ext cx="396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C00000"/>
                </a:solidFill>
              </a:rPr>
              <a:t>2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4800" y="4393543"/>
            <a:ext cx="396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</a:rPr>
              <a:t>3.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9725" y="5197148"/>
            <a:ext cx="396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C00000"/>
                </a:solidFill>
              </a:rPr>
              <a:t>4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9810" y="5867400"/>
            <a:ext cx="396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</a:rPr>
              <a:t>5.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00600" y="2870289"/>
            <a:ext cx="396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C00000"/>
                </a:solidFill>
              </a:rPr>
              <a:t>6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00600" y="3593068"/>
            <a:ext cx="396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</a:rPr>
              <a:t>7. 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88213725"/>
              </p:ext>
            </p:extLst>
          </p:nvPr>
        </p:nvGraphicFramePr>
        <p:xfrm>
          <a:off x="684554" y="2791558"/>
          <a:ext cx="1282972" cy="515382"/>
        </p:xfrm>
        <a:graphic>
          <a:graphicData uri="http://schemas.openxmlformats.org/presentationml/2006/ole">
            <p:oleObj spid="_x0000_s6232" name="Уравнение" r:id="rId3" imgW="1117115" imgH="444307" progId="Equation.3">
              <p:embed/>
            </p:oleObj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34501275"/>
              </p:ext>
            </p:extLst>
          </p:nvPr>
        </p:nvGraphicFramePr>
        <p:xfrm>
          <a:off x="743439" y="3501307"/>
          <a:ext cx="1489705" cy="551308"/>
        </p:xfrm>
        <a:graphic>
          <a:graphicData uri="http://schemas.openxmlformats.org/presentationml/2006/ole">
            <p:oleObj spid="_x0000_s6233" name="Уравнение" r:id="rId4" imgW="1205977" imgH="444307" progId="Equation.3">
              <p:embed/>
            </p:oleObj>
          </a:graphicData>
        </a:graphic>
      </p:graphicFrame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56772556"/>
              </p:ext>
            </p:extLst>
          </p:nvPr>
        </p:nvGraphicFramePr>
        <p:xfrm>
          <a:off x="727060" y="4445088"/>
          <a:ext cx="1738004" cy="359587"/>
        </p:xfrm>
        <a:graphic>
          <a:graphicData uri="http://schemas.openxmlformats.org/presentationml/2006/ole">
            <p:oleObj spid="_x0000_s6234" name="Уравнение" r:id="rId5" imgW="1104900" imgH="228600" progId="Equation.3">
              <p:embed/>
            </p:oleObj>
          </a:graphicData>
        </a:graphic>
      </p:graphicFrame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771925" y="516437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22295987"/>
              </p:ext>
            </p:extLst>
          </p:nvPr>
        </p:nvGraphicFramePr>
        <p:xfrm>
          <a:off x="771925" y="5112333"/>
          <a:ext cx="1341138" cy="538962"/>
        </p:xfrm>
        <a:graphic>
          <a:graphicData uri="http://schemas.openxmlformats.org/presentationml/2006/ole">
            <p:oleObj spid="_x0000_s6235" name="Уравнение" r:id="rId6" imgW="1015559" imgH="406224" progId="Equation.3">
              <p:embed/>
            </p:oleObj>
          </a:graphicData>
        </a:graphic>
      </p:graphicFrame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838200" y="581138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15930882"/>
              </p:ext>
            </p:extLst>
          </p:nvPr>
        </p:nvGraphicFramePr>
        <p:xfrm>
          <a:off x="769789" y="5774586"/>
          <a:ext cx="1177596" cy="554959"/>
        </p:xfrm>
        <a:graphic>
          <a:graphicData uri="http://schemas.openxmlformats.org/presentationml/2006/ole">
            <p:oleObj spid="_x0000_s6236" name="Уравнение" r:id="rId7" imgW="825500" imgH="393700" progId="Equation.3">
              <p:embed/>
            </p:oleObj>
          </a:graphicData>
        </a:graphic>
      </p:graphicFrame>
      <p:sp>
        <p:nvSpPr>
          <p:cNvPr id="31" name="Rectangle 21"/>
          <p:cNvSpPr>
            <a:spLocks noChangeArrowheads="1"/>
          </p:cNvSpPr>
          <p:nvPr/>
        </p:nvSpPr>
        <p:spPr bwMode="auto">
          <a:xfrm>
            <a:off x="5334000" y="286461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144" name="Объект 61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53265800"/>
              </p:ext>
            </p:extLst>
          </p:nvPr>
        </p:nvGraphicFramePr>
        <p:xfrm>
          <a:off x="5203172" y="2744498"/>
          <a:ext cx="3268368" cy="636695"/>
        </p:xfrm>
        <a:graphic>
          <a:graphicData uri="http://schemas.openxmlformats.org/presentationml/2006/ole">
            <p:oleObj spid="_x0000_s6237" name="Уравнение" r:id="rId8" imgW="2197100" imgH="431800" progId="Equation.3">
              <p:embed/>
            </p:oleObj>
          </a:graphicData>
        </a:graphic>
      </p:graphicFrame>
      <p:sp>
        <p:nvSpPr>
          <p:cNvPr id="6145" name="Rectangle 23"/>
          <p:cNvSpPr>
            <a:spLocks noChangeArrowheads="1"/>
          </p:cNvSpPr>
          <p:nvPr/>
        </p:nvSpPr>
        <p:spPr bwMode="auto">
          <a:xfrm>
            <a:off x="5180245" y="3665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149" name="Объект 61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99494734"/>
              </p:ext>
            </p:extLst>
          </p:nvPr>
        </p:nvGraphicFramePr>
        <p:xfrm>
          <a:off x="5197475" y="3607011"/>
          <a:ext cx="2107649" cy="451639"/>
        </p:xfrm>
        <a:graphic>
          <a:graphicData uri="http://schemas.openxmlformats.org/presentationml/2006/ole">
            <p:oleObj spid="_x0000_s6238" name="Уравнение" r:id="rId9" imgW="1066800" imgH="2286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58294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0" y="5438775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ru-RU" b="1" i="1">
              <a:solidFill>
                <a:srgbClr val="0000FF"/>
              </a:solidFill>
            </a:endParaRPr>
          </a:p>
        </p:txBody>
      </p:sp>
      <p:sp>
        <p:nvSpPr>
          <p:cNvPr id="614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36F3E663-7907-7E4A-B7B1-00E92B25442D}" type="slidenum">
              <a:rPr lang="ru-RU" sz="1400"/>
              <a:pPr/>
              <a:t>12</a:t>
            </a:fld>
            <a:endParaRPr lang="ru-RU" sz="140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90500" y="1280150"/>
            <a:ext cx="8763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i="1" u="sng" dirty="0">
                <a:solidFill>
                  <a:srgbClr val="C00000"/>
                </a:solidFill>
              </a:rPr>
              <a:t>Классификация добавочных сопротивлений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1919941"/>
            <a:ext cx="838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u="sng" dirty="0">
                <a:solidFill>
                  <a:srgbClr val="C00000"/>
                </a:solidFill>
              </a:rPr>
              <a:t>Вывод</a:t>
            </a:r>
            <a:r>
              <a:rPr lang="ru-RU" sz="2400" i="1" dirty="0">
                <a:solidFill>
                  <a:srgbClr val="C00000"/>
                </a:solidFill>
              </a:rPr>
              <a:t>: </a:t>
            </a:r>
            <a:r>
              <a:rPr lang="ru-RU" sz="2400" i="1" dirty="0" smtClean="0">
                <a:solidFill>
                  <a:srgbClr val="C00000"/>
                </a:solidFill>
              </a:rPr>
              <a:t>вольтметром </a:t>
            </a:r>
            <a:r>
              <a:rPr lang="ru-RU" sz="2400" i="1" dirty="0">
                <a:solidFill>
                  <a:srgbClr val="C00000"/>
                </a:solidFill>
              </a:rPr>
              <a:t>с </a:t>
            </a:r>
            <a:r>
              <a:rPr lang="ru-RU" sz="2400" i="1" dirty="0" smtClean="0">
                <a:solidFill>
                  <a:srgbClr val="C00000"/>
                </a:solidFill>
              </a:rPr>
              <a:t>внутренним сопротивлением </a:t>
            </a:r>
            <a:r>
              <a:rPr lang="en-US" sz="2400" i="1" dirty="0" smtClean="0">
                <a:solidFill>
                  <a:srgbClr val="C00000"/>
                </a:solidFill>
              </a:rPr>
              <a:t>R</a:t>
            </a:r>
            <a:r>
              <a:rPr lang="en-US" sz="2400" i="1" baseline="-25000" dirty="0" smtClean="0">
                <a:solidFill>
                  <a:srgbClr val="C00000"/>
                </a:solidFill>
              </a:rPr>
              <a:t>V</a:t>
            </a:r>
            <a:r>
              <a:rPr lang="en-US" sz="2400" i="1" dirty="0" smtClean="0">
                <a:solidFill>
                  <a:srgbClr val="C00000"/>
                </a:solidFill>
              </a:rPr>
              <a:t>  </a:t>
            </a:r>
            <a:r>
              <a:rPr lang="ru-RU" sz="2400" i="1" dirty="0" smtClean="0">
                <a:solidFill>
                  <a:srgbClr val="C00000"/>
                </a:solidFill>
              </a:rPr>
              <a:t>надо </a:t>
            </a:r>
            <a:r>
              <a:rPr lang="ru-RU" sz="2400" i="1" dirty="0">
                <a:solidFill>
                  <a:srgbClr val="C00000"/>
                </a:solidFill>
              </a:rPr>
              <a:t>измерить </a:t>
            </a:r>
            <a:r>
              <a:rPr lang="ru-RU" sz="2400" i="1" dirty="0" smtClean="0">
                <a:solidFill>
                  <a:srgbClr val="C00000"/>
                </a:solidFill>
              </a:rPr>
              <a:t>напряжение </a:t>
            </a:r>
            <a:r>
              <a:rPr lang="en-US" sz="2400" i="1" dirty="0" smtClean="0">
                <a:solidFill>
                  <a:srgbClr val="C00000"/>
                </a:solidFill>
              </a:rPr>
              <a:t>U</a:t>
            </a:r>
            <a:r>
              <a:rPr lang="ru-RU" sz="2400" i="1" dirty="0" smtClean="0">
                <a:solidFill>
                  <a:srgbClr val="C00000"/>
                </a:solidFill>
              </a:rPr>
              <a:t>, </a:t>
            </a:r>
            <a:r>
              <a:rPr lang="ru-RU" sz="2400" i="1" dirty="0">
                <a:solidFill>
                  <a:srgbClr val="C00000"/>
                </a:solidFill>
              </a:rPr>
              <a:t>в </a:t>
            </a:r>
            <a:r>
              <a:rPr lang="en-US" sz="2400" i="1" dirty="0">
                <a:solidFill>
                  <a:srgbClr val="C00000"/>
                </a:solidFill>
              </a:rPr>
              <a:t>n </a:t>
            </a:r>
            <a:r>
              <a:rPr lang="ru-RU" sz="2400" i="1" dirty="0">
                <a:solidFill>
                  <a:srgbClr val="C00000"/>
                </a:solidFill>
              </a:rPr>
              <a:t>раз </a:t>
            </a:r>
            <a:r>
              <a:rPr lang="ru-RU" sz="2400" i="1" dirty="0" err="1" smtClean="0">
                <a:solidFill>
                  <a:srgbClr val="C00000"/>
                </a:solidFill>
              </a:rPr>
              <a:t>больш</a:t>
            </a:r>
            <a:r>
              <a:rPr lang="en-US" sz="2400" i="1" dirty="0" err="1" smtClean="0">
                <a:solidFill>
                  <a:srgbClr val="C00000"/>
                </a:solidFill>
              </a:rPr>
              <a:t>ee</a:t>
            </a:r>
            <a:r>
              <a:rPr lang="ru-RU" sz="2400" i="1" dirty="0" smtClean="0">
                <a:solidFill>
                  <a:srgbClr val="C00000"/>
                </a:solidFill>
              </a:rPr>
              <a:t>, </a:t>
            </a:r>
            <a:r>
              <a:rPr lang="ru-RU" sz="2400" i="1" dirty="0">
                <a:solidFill>
                  <a:srgbClr val="C00000"/>
                </a:solidFill>
              </a:rPr>
              <a:t>то </a:t>
            </a:r>
            <a:r>
              <a:rPr lang="ru-RU" sz="2400" i="1" dirty="0" smtClean="0">
                <a:solidFill>
                  <a:srgbClr val="C00000"/>
                </a:solidFill>
              </a:rPr>
              <a:t>вольтметр необходимо последовательно подключить </a:t>
            </a:r>
            <a:r>
              <a:rPr lang="ru-RU" sz="2400" i="1" dirty="0">
                <a:solidFill>
                  <a:srgbClr val="C00000"/>
                </a:solidFill>
              </a:rPr>
              <a:t>к </a:t>
            </a:r>
            <a:r>
              <a:rPr lang="ru-RU" sz="2400" i="1" dirty="0" smtClean="0">
                <a:solidFill>
                  <a:srgbClr val="C00000"/>
                </a:solidFill>
              </a:rPr>
              <a:t>добавочному сопротивлению.</a:t>
            </a:r>
          </a:p>
          <a:p>
            <a:pPr algn="just"/>
            <a:endParaRPr lang="ru-RU" sz="2400" i="1" dirty="0">
              <a:solidFill>
                <a:srgbClr val="C00000"/>
              </a:solidFill>
            </a:endParaRPr>
          </a:p>
          <a:p>
            <a:pPr algn="just"/>
            <a:r>
              <a:rPr lang="ru-RU" sz="2000" dirty="0">
                <a:solidFill>
                  <a:srgbClr val="C00000"/>
                </a:solidFill>
              </a:rPr>
              <a:t>Шкалу </a:t>
            </a:r>
            <a:r>
              <a:rPr lang="ru-RU" sz="2000" dirty="0" smtClean="0">
                <a:solidFill>
                  <a:srgbClr val="C00000"/>
                </a:solidFill>
              </a:rPr>
              <a:t>вольтметра </a:t>
            </a:r>
            <a:r>
              <a:rPr lang="ru-RU" sz="2000" dirty="0">
                <a:solidFill>
                  <a:srgbClr val="C00000"/>
                </a:solidFill>
              </a:rPr>
              <a:t>с </a:t>
            </a:r>
            <a:r>
              <a:rPr lang="ru-RU" sz="2000" dirty="0" smtClean="0">
                <a:solidFill>
                  <a:srgbClr val="C00000"/>
                </a:solidFill>
              </a:rPr>
              <a:t>добавочным сопротивлением </a:t>
            </a:r>
            <a:r>
              <a:rPr lang="ru-RU" sz="2000" dirty="0">
                <a:solidFill>
                  <a:srgbClr val="C00000"/>
                </a:solidFill>
              </a:rPr>
              <a:t>градуируют с учетом </a:t>
            </a:r>
            <a:r>
              <a:rPr lang="ru-RU" sz="2000" dirty="0" smtClean="0">
                <a:solidFill>
                  <a:srgbClr val="C00000"/>
                </a:solidFill>
              </a:rPr>
              <a:t>полученного коэффициента. </a:t>
            </a:r>
            <a:r>
              <a:rPr lang="ru-RU" sz="2000" dirty="0">
                <a:solidFill>
                  <a:srgbClr val="C00000"/>
                </a:solidFill>
              </a:rPr>
              <a:t>Обычно этот коэффициент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en-US" sz="2000" i="1" dirty="0" smtClean="0">
                <a:solidFill>
                  <a:srgbClr val="C00000"/>
                </a:solidFill>
              </a:rPr>
              <a:t>n </a:t>
            </a:r>
            <a:r>
              <a:rPr lang="ru-RU" sz="2000" dirty="0">
                <a:solidFill>
                  <a:srgbClr val="C00000"/>
                </a:solidFill>
              </a:rPr>
              <a:t>берут кратным 10</a:t>
            </a:r>
            <a:endParaRPr lang="ru-RU" sz="2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569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0" y="5438775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ru-RU" b="1" i="1">
              <a:solidFill>
                <a:srgbClr val="0000FF"/>
              </a:solidFill>
            </a:endParaRPr>
          </a:p>
        </p:txBody>
      </p:sp>
      <p:sp>
        <p:nvSpPr>
          <p:cNvPr id="614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36F3E663-7907-7E4A-B7B1-00E92B25442D}" type="slidenum">
              <a:rPr lang="ru-RU" sz="1400"/>
              <a:pPr/>
              <a:t>13</a:t>
            </a:fld>
            <a:endParaRPr lang="ru-RU" sz="140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90500" y="1280150"/>
            <a:ext cx="876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i="1" u="sng" dirty="0">
                <a:solidFill>
                  <a:srgbClr val="C00000"/>
                </a:solidFill>
              </a:rPr>
              <a:t>Классификация добавочных сопротивлений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500" y="1752600"/>
            <a:ext cx="838200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C00000"/>
                </a:solidFill>
              </a:rPr>
              <a:t>+</a:t>
            </a:r>
            <a:r>
              <a:rPr lang="ru-RU" dirty="0" smtClean="0">
                <a:solidFill>
                  <a:srgbClr val="C00000"/>
                </a:solidFill>
              </a:rPr>
              <a:t>Добавочные </a:t>
            </a:r>
            <a:r>
              <a:rPr lang="ru-RU" dirty="0">
                <a:solidFill>
                  <a:srgbClr val="C00000"/>
                </a:solidFill>
              </a:rPr>
              <a:t>сопротивления изготовляют: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C00000"/>
                </a:solidFill>
              </a:rPr>
              <a:t>·внутренними или наружными,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C00000"/>
                </a:solidFill>
              </a:rPr>
              <a:t>·однопредельными или многопредельными,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C00000"/>
                </a:solidFill>
              </a:rPr>
              <a:t>·индиви­дуальными или калиброванными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C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</a:rPr>
              <a:t>Калиброванные добавочные 	сопротивления делят на те же классы точности, что и калиброванные шунты; их изготовляют на токи 0,5; 1,0; 3,0; 5,0; 7,5; 15; 30 и 60 </a:t>
            </a:r>
            <a:r>
              <a:rPr lang="ru-RU" b="1" i="1" dirty="0" err="1">
                <a:solidFill>
                  <a:srgbClr val="C00000"/>
                </a:solidFill>
              </a:rPr>
              <a:t>ма</a:t>
            </a:r>
            <a:r>
              <a:rPr lang="ru-RU" b="1" i="1" dirty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209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0" y="5438775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ru-RU" b="1" i="1">
              <a:solidFill>
                <a:srgbClr val="0000FF"/>
              </a:solidFill>
            </a:endParaRPr>
          </a:p>
        </p:txBody>
      </p:sp>
      <p:sp>
        <p:nvSpPr>
          <p:cNvPr id="614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36F3E663-7907-7E4A-B7B1-00E92B25442D}" type="slidenum">
              <a:rPr lang="ru-RU" sz="1400"/>
              <a:pPr/>
              <a:t>14</a:t>
            </a:fld>
            <a:endParaRPr lang="ru-RU" sz="1400"/>
          </a:p>
        </p:txBody>
      </p:sp>
      <p:sp>
        <p:nvSpPr>
          <p:cNvPr id="2" name="Прямоугольник 1"/>
          <p:cNvSpPr/>
          <p:nvPr/>
        </p:nvSpPr>
        <p:spPr>
          <a:xfrm>
            <a:off x="190500" y="3048000"/>
            <a:ext cx="8801100" cy="789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i="1" dirty="0" smtClean="0">
                <a:solidFill>
                  <a:srgbClr val="C00000"/>
                </a:solidFill>
              </a:rPr>
              <a:t>Измерительные трансформаторы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032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0" y="5438775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ru-RU" b="1" i="1">
              <a:solidFill>
                <a:srgbClr val="0000FF"/>
              </a:solidFill>
            </a:endParaRPr>
          </a:p>
        </p:txBody>
      </p:sp>
      <p:sp>
        <p:nvSpPr>
          <p:cNvPr id="614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36F3E663-7907-7E4A-B7B1-00E92B25442D}" type="slidenum">
              <a:rPr lang="ru-RU" sz="1400"/>
              <a:pPr/>
              <a:t>15</a:t>
            </a:fld>
            <a:endParaRPr lang="ru-RU" sz="140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3175000" cy="284480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3276600"/>
            <a:ext cx="2133600" cy="2844800"/>
          </a:xfrm>
          <a:prstGeom prst="rect">
            <a:avLst/>
          </a:prstGeom>
        </p:spPr>
      </p:pic>
      <p:pic>
        <p:nvPicPr>
          <p:cNvPr id="6" name="Изображение 5" descr="transformator-toka-shem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000" y="2209800"/>
            <a:ext cx="4825693" cy="35814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90500" y="6096000"/>
            <a:ext cx="88011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C3300"/>
                </a:solidFill>
              </a:rPr>
              <a:t>По назначению измерительные </a:t>
            </a:r>
            <a:r>
              <a:rPr lang="ru-RU" sz="2000" dirty="0" smtClean="0">
                <a:solidFill>
                  <a:srgbClr val="CC3300"/>
                </a:solidFill>
              </a:rPr>
              <a:t>трансформаторы подразделяют: </a:t>
            </a:r>
          </a:p>
          <a:p>
            <a:r>
              <a:rPr lang="ru-RU" sz="2000" dirty="0" smtClean="0">
                <a:solidFill>
                  <a:srgbClr val="CC3300"/>
                </a:solidFill>
              </a:rPr>
              <a:t>на </a:t>
            </a:r>
            <a:r>
              <a:rPr lang="ru-RU" sz="2000" i="1" dirty="0" smtClean="0">
                <a:solidFill>
                  <a:srgbClr val="0000FF"/>
                </a:solidFill>
              </a:rPr>
              <a:t>трансформаторы </a:t>
            </a:r>
            <a:r>
              <a:rPr lang="ru-RU" sz="2000" i="1" dirty="0">
                <a:solidFill>
                  <a:srgbClr val="0000FF"/>
                </a:solidFill>
              </a:rPr>
              <a:t>тока </a:t>
            </a:r>
            <a:r>
              <a:rPr lang="ru-RU" sz="2000" dirty="0">
                <a:solidFill>
                  <a:srgbClr val="CC3300"/>
                </a:solidFill>
              </a:rPr>
              <a:t>и </a:t>
            </a:r>
            <a:r>
              <a:rPr lang="ru-RU" sz="2000" i="1" dirty="0">
                <a:solidFill>
                  <a:srgbClr val="0000FF"/>
                </a:solidFill>
              </a:rPr>
              <a:t>трансформаторы </a:t>
            </a:r>
            <a:r>
              <a:rPr lang="ru-RU" sz="2000" i="1" dirty="0" smtClean="0">
                <a:solidFill>
                  <a:srgbClr val="0000FF"/>
                </a:solidFill>
              </a:rPr>
              <a:t>напряжения</a:t>
            </a:r>
            <a:r>
              <a:rPr lang="ru-RU" sz="2000" i="1" dirty="0">
                <a:solidFill>
                  <a:srgbClr val="CC3300"/>
                </a:solidFill>
              </a:rPr>
              <a:t>.</a:t>
            </a:r>
            <a:endParaRPr lang="ru-RU" sz="20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197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E93C-C074-5B46-9D7D-2B189A3AE646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39938" name="Picture 2" descr="Ð¢ÑÐ°Ð½ÑÑÐ¾ÑÐ¼Ð°ÑÐ¾ÑÑ ÑÐ¾ÐºÐ° 110 ÐºÐ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142985"/>
            <a:ext cx="4916614" cy="2786082"/>
          </a:xfrm>
          <a:prstGeom prst="rect">
            <a:avLst/>
          </a:prstGeom>
          <a:noFill/>
        </p:spPr>
      </p:pic>
      <p:pic>
        <p:nvPicPr>
          <p:cNvPr id="39940" name="Picture 4" descr="ÐÐ·Ð¼ÐµÑÐ¸ÑÐµÐ»ÑÐ½ÑÐµ ÑÑÐ°Ð½ÑÑÐ¾ÑÐ¼Ð°ÑÐ¾ÑÑ ÑÐ¾ÐºÐ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857628"/>
            <a:ext cx="4786302" cy="2871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0" y="5438775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ru-RU" b="1" i="1">
              <a:solidFill>
                <a:srgbClr val="0000FF"/>
              </a:solidFill>
            </a:endParaRPr>
          </a:p>
        </p:txBody>
      </p:sp>
      <p:sp>
        <p:nvSpPr>
          <p:cNvPr id="614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36F3E663-7907-7E4A-B7B1-00E92B25442D}" type="slidenum">
              <a:rPr lang="ru-RU" sz="1400"/>
              <a:pPr/>
              <a:t>17</a:t>
            </a:fld>
            <a:endParaRPr lang="ru-RU" sz="140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71133653"/>
              </p:ext>
            </p:extLst>
          </p:nvPr>
        </p:nvGraphicFramePr>
        <p:xfrm>
          <a:off x="228600" y="2209800"/>
          <a:ext cx="2458758" cy="4156094"/>
        </p:xfrm>
        <a:graphic>
          <a:graphicData uri="http://schemas.openxmlformats.org/presentationml/2006/ole">
            <p:oleObj spid="_x0000_s1029" name="Рисунок" r:id="rId3" imgW="1956240" imgH="3318840" progId="Word.Picture.8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28600" y="1219200"/>
            <a:ext cx="8801100" cy="89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i="1" dirty="0" smtClean="0">
                <a:solidFill>
                  <a:srgbClr val="C00000"/>
                </a:solidFill>
              </a:rPr>
              <a:t>Измерительные трансформаторы напряжения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71800" y="2057400"/>
            <a:ext cx="5943600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 smtClean="0">
                <a:solidFill>
                  <a:srgbClr val="993300"/>
                </a:solidFill>
              </a:rPr>
              <a:t>Трансформатор </a:t>
            </a:r>
            <a:r>
              <a:rPr lang="ru-RU" b="1" dirty="0">
                <a:solidFill>
                  <a:srgbClr val="993300"/>
                </a:solidFill>
              </a:rPr>
              <a:t>напряжения состоит из замкнутого </a:t>
            </a:r>
            <a:r>
              <a:rPr lang="ru-RU" b="1" dirty="0" err="1">
                <a:solidFill>
                  <a:srgbClr val="993300"/>
                </a:solidFill>
              </a:rPr>
              <a:t>магнитопровода</a:t>
            </a:r>
            <a:r>
              <a:rPr lang="ru-RU" b="1" dirty="0">
                <a:solidFill>
                  <a:srgbClr val="993300"/>
                </a:solidFill>
              </a:rPr>
              <a:t>, набранного из листовой трансформаторной стали, и двух изолированных обмоток — первичной и вторичной с числами витков </a:t>
            </a:r>
            <a:r>
              <a:rPr lang="en-US" b="1" i="1" dirty="0">
                <a:solidFill>
                  <a:srgbClr val="993300"/>
                </a:solidFill>
              </a:rPr>
              <a:t>w</a:t>
            </a:r>
            <a:r>
              <a:rPr lang="ru-RU" b="1" i="1" baseline="-25000" dirty="0">
                <a:solidFill>
                  <a:srgbClr val="993300"/>
                </a:solidFill>
              </a:rPr>
              <a:t>1</a:t>
            </a:r>
            <a:r>
              <a:rPr lang="ru-RU" b="1" i="1" dirty="0">
                <a:solidFill>
                  <a:srgbClr val="993300"/>
                </a:solidFill>
              </a:rPr>
              <a:t> </a:t>
            </a:r>
            <a:r>
              <a:rPr lang="ru-RU" b="1" dirty="0">
                <a:solidFill>
                  <a:srgbClr val="993300"/>
                </a:solidFill>
              </a:rPr>
              <a:t>и </a:t>
            </a:r>
            <a:r>
              <a:rPr lang="en-US" b="1" i="1" dirty="0">
                <a:solidFill>
                  <a:srgbClr val="993300"/>
                </a:solidFill>
              </a:rPr>
              <a:t>w</a:t>
            </a:r>
            <a:r>
              <a:rPr lang="ru-RU" b="1" i="1" baseline="-25000" dirty="0">
                <a:solidFill>
                  <a:srgbClr val="993300"/>
                </a:solidFill>
              </a:rPr>
              <a:t>2</a:t>
            </a:r>
            <a:r>
              <a:rPr lang="ru-RU" b="1" i="1" dirty="0" smtClean="0">
                <a:solidFill>
                  <a:srgbClr val="993300"/>
                </a:solidFill>
              </a:rPr>
              <a:t>.</a:t>
            </a:r>
            <a:endParaRPr lang="ru-RU" b="1" dirty="0">
              <a:solidFill>
                <a:srgbClr val="993300"/>
              </a:solidFill>
            </a:endParaRPr>
          </a:p>
          <a:p>
            <a:pPr>
              <a:spcAft>
                <a:spcPts val="1200"/>
              </a:spcAft>
            </a:pPr>
            <a:r>
              <a:rPr lang="ru-RU" u="sng" dirty="0" smtClean="0">
                <a:solidFill>
                  <a:srgbClr val="993300"/>
                </a:solidFill>
              </a:rPr>
              <a:t>Первичная </a:t>
            </a:r>
            <a:r>
              <a:rPr lang="ru-RU" u="sng" dirty="0">
                <a:solidFill>
                  <a:srgbClr val="993300"/>
                </a:solidFill>
              </a:rPr>
              <a:t>обмотка </a:t>
            </a:r>
            <a:r>
              <a:rPr lang="ru-RU" dirty="0" smtClean="0">
                <a:solidFill>
                  <a:srgbClr val="993300"/>
                </a:solidFill>
              </a:rPr>
              <a:t>(искомого напряжения</a:t>
            </a:r>
            <a:r>
              <a:rPr lang="ru-RU" dirty="0">
                <a:solidFill>
                  <a:srgbClr val="993300"/>
                </a:solidFill>
              </a:rPr>
              <a:t>) состоит из большого числа (тысячи) витков медного тонкого провода </a:t>
            </a:r>
            <a:r>
              <a:rPr lang="ru-RU" i="1" dirty="0">
                <a:solidFill>
                  <a:srgbClr val="993300"/>
                </a:solidFill>
              </a:rPr>
              <a:t>(</a:t>
            </a:r>
            <a:r>
              <a:rPr lang="en-US" i="1" dirty="0">
                <a:solidFill>
                  <a:srgbClr val="993300"/>
                </a:solidFill>
              </a:rPr>
              <a:t>d</a:t>
            </a:r>
            <a:r>
              <a:rPr lang="ru-RU" dirty="0">
                <a:solidFill>
                  <a:srgbClr val="993300"/>
                </a:solidFill>
              </a:rPr>
              <a:t>=0,1 —0,2 </a:t>
            </a:r>
            <a:r>
              <a:rPr lang="ru-RU" i="1" dirty="0">
                <a:solidFill>
                  <a:srgbClr val="993300"/>
                </a:solidFill>
              </a:rPr>
              <a:t>мм). С помощью </a:t>
            </a:r>
            <a:r>
              <a:rPr lang="ru-RU" dirty="0">
                <a:solidFill>
                  <a:srgbClr val="993300"/>
                </a:solidFill>
              </a:rPr>
              <a:t> зажимов </a:t>
            </a:r>
            <a:r>
              <a:rPr lang="ru-RU" i="1" dirty="0">
                <a:solidFill>
                  <a:srgbClr val="993300"/>
                </a:solidFill>
              </a:rPr>
              <a:t>А</a:t>
            </a:r>
            <a:r>
              <a:rPr lang="ru-RU" dirty="0">
                <a:solidFill>
                  <a:srgbClr val="993300"/>
                </a:solidFill>
              </a:rPr>
              <a:t>—</a:t>
            </a:r>
            <a:r>
              <a:rPr lang="en-US" i="1" dirty="0">
                <a:solidFill>
                  <a:srgbClr val="993300"/>
                </a:solidFill>
              </a:rPr>
              <a:t>X</a:t>
            </a:r>
            <a:r>
              <a:rPr lang="ru-RU" i="1" dirty="0">
                <a:solidFill>
                  <a:srgbClr val="993300"/>
                </a:solidFill>
              </a:rPr>
              <a:t>  она </a:t>
            </a:r>
            <a:r>
              <a:rPr lang="ru-RU" dirty="0">
                <a:solidFill>
                  <a:srgbClr val="993300"/>
                </a:solidFill>
              </a:rPr>
              <a:t>включается через предохранители в исследуемую цепь высокого </a:t>
            </a:r>
            <a:r>
              <a:rPr lang="ru-RU" dirty="0" smtClean="0">
                <a:solidFill>
                  <a:srgbClr val="993300"/>
                </a:solidFill>
              </a:rPr>
              <a:t>напряжения.</a:t>
            </a:r>
          </a:p>
          <a:p>
            <a:pPr>
              <a:spcAft>
                <a:spcPts val="1200"/>
              </a:spcAft>
            </a:pPr>
            <a:r>
              <a:rPr lang="ru-RU" u="sng" dirty="0" smtClean="0">
                <a:solidFill>
                  <a:srgbClr val="993300"/>
                </a:solidFill>
              </a:rPr>
              <a:t>Вторичная </a:t>
            </a:r>
            <a:r>
              <a:rPr lang="ru-RU" u="sng" dirty="0">
                <a:solidFill>
                  <a:srgbClr val="993300"/>
                </a:solidFill>
              </a:rPr>
              <a:t>обмотка </a:t>
            </a:r>
            <a:r>
              <a:rPr lang="ru-RU" dirty="0" smtClean="0">
                <a:solidFill>
                  <a:srgbClr val="993300"/>
                </a:solidFill>
              </a:rPr>
              <a:t>(пониженного напряжения</a:t>
            </a:r>
            <a:r>
              <a:rPr lang="ru-RU" dirty="0">
                <a:solidFill>
                  <a:srgbClr val="993300"/>
                </a:solidFill>
              </a:rPr>
              <a:t>) состоит из относительно малого числа (сотни) витков медного провода диаметром 0,8—1 </a:t>
            </a:r>
            <a:r>
              <a:rPr lang="ru-RU" i="1" dirty="0">
                <a:solidFill>
                  <a:srgbClr val="993300"/>
                </a:solidFill>
              </a:rPr>
              <a:t>мм. </a:t>
            </a:r>
            <a:r>
              <a:rPr lang="ru-RU" dirty="0">
                <a:solidFill>
                  <a:srgbClr val="993300"/>
                </a:solidFill>
              </a:rPr>
              <a:t>К </a:t>
            </a:r>
            <a:r>
              <a:rPr lang="ru-RU" dirty="0" smtClean="0">
                <a:solidFill>
                  <a:srgbClr val="993300"/>
                </a:solidFill>
              </a:rPr>
              <a:t>зажимам </a:t>
            </a:r>
            <a:br>
              <a:rPr lang="ru-RU" dirty="0" smtClean="0">
                <a:solidFill>
                  <a:srgbClr val="993300"/>
                </a:solidFill>
              </a:rPr>
            </a:br>
            <a:r>
              <a:rPr lang="ru-RU" dirty="0" smtClean="0">
                <a:solidFill>
                  <a:srgbClr val="993300"/>
                </a:solidFill>
              </a:rPr>
              <a:t>а</a:t>
            </a:r>
            <a:r>
              <a:rPr lang="ru-RU" dirty="0">
                <a:solidFill>
                  <a:srgbClr val="993300"/>
                </a:solidFill>
              </a:rPr>
              <a:t>—</a:t>
            </a:r>
            <a:r>
              <a:rPr lang="ru-RU" i="1" dirty="0">
                <a:solidFill>
                  <a:srgbClr val="993300"/>
                </a:solidFill>
              </a:rPr>
              <a:t>х </a:t>
            </a:r>
            <a:r>
              <a:rPr lang="ru-RU" dirty="0">
                <a:solidFill>
                  <a:srgbClr val="993300"/>
                </a:solidFill>
              </a:rPr>
              <a:t>этой обмотки подключаются соединенные параллельно вольтметры и параллельные цепи других приборов.</a:t>
            </a:r>
          </a:p>
        </p:txBody>
      </p:sp>
    </p:spTree>
    <p:extLst>
      <p:ext uri="{BB962C8B-B14F-4D97-AF65-F5344CB8AC3E}">
        <p14:creationId xmlns:p14="http://schemas.microsoft.com/office/powerpoint/2010/main" xmlns="" val="31645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0" y="5438775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ru-RU" b="1" i="1">
              <a:solidFill>
                <a:srgbClr val="0000FF"/>
              </a:solidFill>
            </a:endParaRPr>
          </a:p>
        </p:txBody>
      </p:sp>
      <p:sp>
        <p:nvSpPr>
          <p:cNvPr id="614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36F3E663-7907-7E4A-B7B1-00E92B25442D}" type="slidenum">
              <a:rPr lang="ru-RU" sz="1400"/>
              <a:pPr/>
              <a:t>18</a:t>
            </a:fld>
            <a:endParaRPr lang="ru-RU" sz="1400"/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1219200"/>
            <a:ext cx="8801100" cy="89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i="1" dirty="0" smtClean="0">
                <a:solidFill>
                  <a:srgbClr val="C00000"/>
                </a:solidFill>
              </a:rPr>
              <a:t>Измерительные трансформаторы напряжения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" y="2057400"/>
            <a:ext cx="8686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993300"/>
                </a:solidFill>
              </a:rPr>
              <a:t>Для работы трансформатора напряжения </a:t>
            </a:r>
            <a:r>
              <a:rPr lang="ru-RU" sz="2400" u="sng" dirty="0">
                <a:solidFill>
                  <a:srgbClr val="993300"/>
                </a:solidFill>
              </a:rPr>
              <a:t>характерно</a:t>
            </a:r>
            <a:r>
              <a:rPr lang="ru-RU" sz="2400" dirty="0">
                <a:solidFill>
                  <a:srgbClr val="993300"/>
                </a:solidFill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ru-RU" sz="2400" dirty="0">
                <a:solidFill>
                  <a:srgbClr val="993300"/>
                </a:solidFill>
              </a:rPr>
              <a:t>·незначительное изменение первичного напряжения</a:t>
            </a:r>
          </a:p>
          <a:p>
            <a:pPr marL="285750" indent="-285750">
              <a:buFont typeface="Arial"/>
              <a:buChar char="•"/>
            </a:pPr>
            <a:r>
              <a:rPr lang="ru-RU" sz="2400" dirty="0">
                <a:solidFill>
                  <a:srgbClr val="993300"/>
                </a:solidFill>
              </a:rPr>
              <a:t>·</a:t>
            </a:r>
            <a:r>
              <a:rPr lang="ru-RU" sz="2400" dirty="0" smtClean="0">
                <a:solidFill>
                  <a:srgbClr val="993300"/>
                </a:solidFill>
              </a:rPr>
              <a:t>большое </a:t>
            </a:r>
            <a:r>
              <a:rPr lang="ru-RU" sz="2400" dirty="0">
                <a:solidFill>
                  <a:srgbClr val="993300"/>
                </a:solidFill>
              </a:rPr>
              <a:t>сопротивление вторичной внешней цепи</a:t>
            </a:r>
            <a:r>
              <a:rPr lang="ru-RU" sz="2400" dirty="0" smtClean="0">
                <a:solidFill>
                  <a:srgbClr val="993300"/>
                </a:solidFill>
              </a:rPr>
              <a:t>;</a:t>
            </a:r>
          </a:p>
          <a:p>
            <a:pPr marL="285750" indent="-285750">
              <a:buFont typeface="Arial"/>
              <a:buChar char="•"/>
            </a:pPr>
            <a:endParaRPr lang="ru-RU" sz="2400" dirty="0">
              <a:solidFill>
                <a:srgbClr val="993300"/>
              </a:solidFill>
            </a:endParaRPr>
          </a:p>
          <a:p>
            <a:r>
              <a:rPr lang="ru-RU" sz="2400" dirty="0">
                <a:solidFill>
                  <a:srgbClr val="993300"/>
                </a:solidFill>
              </a:rPr>
              <a:t>По роду изоляции трансформаторы напряжения делят на:</a:t>
            </a:r>
          </a:p>
          <a:p>
            <a:r>
              <a:rPr lang="ru-RU" sz="2400" dirty="0">
                <a:solidFill>
                  <a:srgbClr val="993300"/>
                </a:solidFill>
              </a:rPr>
              <a:t>·сухие (для напряжений до 3 </a:t>
            </a:r>
            <a:r>
              <a:rPr lang="ru-RU" sz="2400" dirty="0" err="1">
                <a:solidFill>
                  <a:srgbClr val="993300"/>
                </a:solidFill>
              </a:rPr>
              <a:t>кВ</a:t>
            </a:r>
            <a:r>
              <a:rPr lang="ru-RU" sz="2400" dirty="0">
                <a:solidFill>
                  <a:srgbClr val="993300"/>
                </a:solidFill>
              </a:rPr>
              <a:t>) </a:t>
            </a:r>
          </a:p>
          <a:p>
            <a:r>
              <a:rPr lang="ru-RU" sz="2400" dirty="0">
                <a:solidFill>
                  <a:srgbClr val="993300"/>
                </a:solidFill>
              </a:rPr>
              <a:t>·трансформаторы с заливкой маслом или изолирующей массой (для напряжения 3 </a:t>
            </a:r>
            <a:r>
              <a:rPr lang="ru-RU" sz="2400" dirty="0" err="1">
                <a:solidFill>
                  <a:srgbClr val="993300"/>
                </a:solidFill>
              </a:rPr>
              <a:t>кВ</a:t>
            </a:r>
            <a:r>
              <a:rPr lang="ru-RU" sz="2400" dirty="0">
                <a:solidFill>
                  <a:srgbClr val="993300"/>
                </a:solidFill>
              </a:rPr>
              <a:t> и выше).</a:t>
            </a:r>
          </a:p>
          <a:p>
            <a:endParaRPr lang="ru-RU" sz="2400" dirty="0" smtClean="0">
              <a:solidFill>
                <a:srgbClr val="993300"/>
              </a:solidFill>
            </a:endParaRPr>
          </a:p>
          <a:p>
            <a:r>
              <a:rPr lang="ru-RU" sz="2400" dirty="0">
                <a:solidFill>
                  <a:srgbClr val="993300"/>
                </a:solidFill>
              </a:rPr>
              <a:t>Согласно ГОСТ 1983-67 и 9032-69 трансформаторы напряжения делят на классы точности: 0,05; 0,1; 0,2; 0,5; </a:t>
            </a:r>
            <a:r>
              <a:rPr lang="ru-RU" sz="2400" dirty="0" smtClean="0">
                <a:solidFill>
                  <a:srgbClr val="993300"/>
                </a:solidFill>
              </a:rPr>
              <a:t/>
            </a:r>
            <a:br>
              <a:rPr lang="ru-RU" sz="2400" dirty="0" smtClean="0">
                <a:solidFill>
                  <a:srgbClr val="993300"/>
                </a:solidFill>
              </a:rPr>
            </a:br>
            <a:r>
              <a:rPr lang="ru-RU" sz="2400" dirty="0" smtClean="0">
                <a:solidFill>
                  <a:srgbClr val="993300"/>
                </a:solidFill>
              </a:rPr>
              <a:t>1 </a:t>
            </a:r>
            <a:r>
              <a:rPr lang="ru-RU" sz="2400" dirty="0">
                <a:solidFill>
                  <a:srgbClr val="993300"/>
                </a:solidFill>
              </a:rPr>
              <a:t>и 3.</a:t>
            </a:r>
          </a:p>
          <a:p>
            <a:endParaRPr lang="ru-RU" sz="2400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661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0" y="5438775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ru-RU" b="1" i="1">
              <a:solidFill>
                <a:srgbClr val="0000FF"/>
              </a:solidFill>
            </a:endParaRPr>
          </a:p>
        </p:txBody>
      </p:sp>
      <p:sp>
        <p:nvSpPr>
          <p:cNvPr id="614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36F3E663-7907-7E4A-B7B1-00E92B25442D}" type="slidenum">
              <a:rPr lang="ru-RU" sz="1400"/>
              <a:pPr/>
              <a:t>19</a:t>
            </a:fld>
            <a:endParaRPr lang="ru-RU" sz="1400"/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1219200"/>
            <a:ext cx="8801100" cy="89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i="1" dirty="0" smtClean="0">
                <a:solidFill>
                  <a:srgbClr val="C00000"/>
                </a:solidFill>
              </a:rPr>
              <a:t>Измерительные трехфазные </a:t>
            </a:r>
            <a:endParaRPr lang="ru-RU" sz="3200" dirty="0"/>
          </a:p>
          <a:p>
            <a:pPr algn="ctr">
              <a:lnSpc>
                <a:spcPct val="80000"/>
              </a:lnSpc>
            </a:pPr>
            <a:r>
              <a:rPr lang="ru-RU" sz="3200" b="1" i="1" dirty="0" smtClean="0">
                <a:solidFill>
                  <a:srgbClr val="C00000"/>
                </a:solidFill>
              </a:rPr>
              <a:t>трансформаторы напряжения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2209800"/>
            <a:ext cx="6781800" cy="444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142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12954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u="sng">
                <a:solidFill>
                  <a:srgbClr val="002060"/>
                </a:solidFill>
              </a:rPr>
              <a:t>План лекции:</a:t>
            </a:r>
            <a:endParaRPr lang="ru-RU" sz="3200">
              <a:solidFill>
                <a:srgbClr val="002060"/>
              </a:solidFill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381000" y="2286000"/>
            <a:ext cx="8229600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CC3300"/>
                </a:solidFill>
              </a:rPr>
              <a:t>Необходимость </a:t>
            </a:r>
            <a:r>
              <a:rPr lang="ru-RU" sz="2400" dirty="0">
                <a:solidFill>
                  <a:srgbClr val="CC3300"/>
                </a:solidFill>
              </a:rPr>
              <a:t>расширения пределов измерительных приборов</a:t>
            </a:r>
          </a:p>
          <a:p>
            <a:pPr marL="457200" indent="-457200">
              <a:lnSpc>
                <a:spcPct val="13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CC3300"/>
                </a:solidFill>
              </a:rPr>
              <a:t>Шунты</a:t>
            </a:r>
            <a:endParaRPr lang="ru-RU" sz="2400" dirty="0">
              <a:solidFill>
                <a:srgbClr val="CC3300"/>
              </a:solidFill>
            </a:endParaRPr>
          </a:p>
          <a:p>
            <a:pPr marL="457200" indent="-457200">
              <a:lnSpc>
                <a:spcPct val="13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CC3300"/>
                </a:solidFill>
              </a:rPr>
              <a:t>Добавочные </a:t>
            </a:r>
            <a:r>
              <a:rPr lang="ru-RU" sz="2400" dirty="0">
                <a:solidFill>
                  <a:srgbClr val="CC3300"/>
                </a:solidFill>
              </a:rPr>
              <a:t>сопротивления</a:t>
            </a:r>
          </a:p>
          <a:p>
            <a:pPr marL="457200" indent="-457200">
              <a:lnSpc>
                <a:spcPct val="13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CC3300"/>
                </a:solidFill>
              </a:rPr>
              <a:t>Измерительные </a:t>
            </a:r>
            <a:r>
              <a:rPr lang="ru-RU" sz="2400" dirty="0">
                <a:solidFill>
                  <a:srgbClr val="CC3300"/>
                </a:solidFill>
              </a:rPr>
              <a:t>трансформаторы</a:t>
            </a:r>
          </a:p>
          <a:p>
            <a:pPr>
              <a:lnSpc>
                <a:spcPct val="130000"/>
              </a:lnSpc>
            </a:pPr>
            <a:r>
              <a:rPr lang="ru-RU" sz="2400" dirty="0">
                <a:solidFill>
                  <a:srgbClr val="CC3300"/>
                </a:solidFill>
              </a:rPr>
              <a:t>	</a:t>
            </a:r>
          </a:p>
        </p:txBody>
      </p:sp>
      <p:sp>
        <p:nvSpPr>
          <p:cNvPr id="410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DFDA7CA8-58EA-5549-AD3E-945EC094032A}" type="slidenum">
              <a:rPr lang="ru-RU" sz="1400"/>
              <a:pPr/>
              <a:t>2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0" y="5438775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ru-RU" b="1" i="1">
              <a:solidFill>
                <a:srgbClr val="0000FF"/>
              </a:solidFill>
            </a:endParaRPr>
          </a:p>
        </p:txBody>
      </p:sp>
      <p:sp>
        <p:nvSpPr>
          <p:cNvPr id="614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36F3E663-7907-7E4A-B7B1-00E92B25442D}" type="slidenum">
              <a:rPr lang="ru-RU" sz="1400"/>
              <a:pPr/>
              <a:t>20</a:t>
            </a:fld>
            <a:endParaRPr lang="ru-RU" sz="1400"/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1219200"/>
            <a:ext cx="8801100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i="1" dirty="0" smtClean="0">
                <a:solidFill>
                  <a:srgbClr val="C00000"/>
                </a:solidFill>
              </a:rPr>
              <a:t>Измерительные трансформаторы тока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71800" y="2057400"/>
            <a:ext cx="5943600" cy="3847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>
                <a:solidFill>
                  <a:srgbClr val="993300"/>
                </a:solidFill>
              </a:rPr>
              <a:t>Трансформатор тока состоит из стального </a:t>
            </a:r>
            <a:r>
              <a:rPr lang="ru-RU" b="1" dirty="0" err="1">
                <a:solidFill>
                  <a:srgbClr val="993300"/>
                </a:solidFill>
              </a:rPr>
              <a:t>магнитопровода</a:t>
            </a:r>
            <a:r>
              <a:rPr lang="ru-RU" b="1" dirty="0">
                <a:solidFill>
                  <a:srgbClr val="993300"/>
                </a:solidFill>
              </a:rPr>
              <a:t> и двух изолированных </a:t>
            </a:r>
            <a:r>
              <a:rPr lang="ru-RU" b="1" dirty="0" smtClean="0">
                <a:solidFill>
                  <a:srgbClr val="993300"/>
                </a:solidFill>
              </a:rPr>
              <a:t>обмоток</a:t>
            </a:r>
          </a:p>
          <a:p>
            <a:pPr>
              <a:spcAft>
                <a:spcPts val="1200"/>
              </a:spcAft>
            </a:pPr>
            <a:r>
              <a:rPr lang="ru-RU" u="sng" dirty="0" smtClean="0">
                <a:solidFill>
                  <a:srgbClr val="993300"/>
                </a:solidFill>
              </a:rPr>
              <a:t>Первичная </a:t>
            </a:r>
            <a:r>
              <a:rPr lang="ru-RU" u="sng" dirty="0">
                <a:solidFill>
                  <a:srgbClr val="993300"/>
                </a:solidFill>
              </a:rPr>
              <a:t>обмотка</a:t>
            </a:r>
            <a:r>
              <a:rPr lang="ru-RU" dirty="0">
                <a:solidFill>
                  <a:srgbClr val="993300"/>
                </a:solidFill>
              </a:rPr>
              <a:t>, имеющая меньшее число витков, с помощью зажимов, обозначенных буквами </a:t>
            </a:r>
            <a:r>
              <a:rPr lang="ru-RU" i="1" dirty="0">
                <a:solidFill>
                  <a:srgbClr val="993300"/>
                </a:solidFill>
              </a:rPr>
              <a:t>Л</a:t>
            </a:r>
            <a:r>
              <a:rPr lang="ru-RU" i="1" baseline="-25000" dirty="0">
                <a:solidFill>
                  <a:srgbClr val="993300"/>
                </a:solidFill>
              </a:rPr>
              <a:t>1</a:t>
            </a:r>
            <a:r>
              <a:rPr lang="ru-RU" i="1" dirty="0">
                <a:solidFill>
                  <a:srgbClr val="993300"/>
                </a:solidFill>
              </a:rPr>
              <a:t> </a:t>
            </a:r>
            <a:r>
              <a:rPr lang="ru-RU" dirty="0">
                <a:solidFill>
                  <a:srgbClr val="993300"/>
                </a:solidFill>
              </a:rPr>
              <a:t>и </a:t>
            </a:r>
            <a:r>
              <a:rPr lang="ru-RU" i="1" dirty="0">
                <a:solidFill>
                  <a:srgbClr val="993300"/>
                </a:solidFill>
              </a:rPr>
              <a:t>Л</a:t>
            </a:r>
            <a:r>
              <a:rPr lang="ru-RU" i="1" baseline="-25000" dirty="0">
                <a:solidFill>
                  <a:srgbClr val="993300"/>
                </a:solidFill>
              </a:rPr>
              <a:t>2</a:t>
            </a:r>
            <a:r>
              <a:rPr lang="ru-RU" i="1" dirty="0">
                <a:solidFill>
                  <a:srgbClr val="993300"/>
                </a:solidFill>
              </a:rPr>
              <a:t> </a:t>
            </a:r>
            <a:r>
              <a:rPr lang="ru-RU" dirty="0">
                <a:solidFill>
                  <a:srgbClr val="993300"/>
                </a:solidFill>
              </a:rPr>
              <a:t>(линия), включается последовательно в цепь, и по ней протекает измеря­емый переменный ток (</a:t>
            </a:r>
            <a:r>
              <a:rPr lang="en-US" i="1" dirty="0">
                <a:solidFill>
                  <a:srgbClr val="993300"/>
                </a:solidFill>
              </a:rPr>
              <a:t>I</a:t>
            </a:r>
            <a:r>
              <a:rPr lang="ru-RU" i="1" baseline="-25000" dirty="0">
                <a:solidFill>
                  <a:srgbClr val="993300"/>
                </a:solidFill>
              </a:rPr>
              <a:t>1</a:t>
            </a:r>
            <a:r>
              <a:rPr lang="ru-RU" dirty="0">
                <a:solidFill>
                  <a:srgbClr val="993300"/>
                </a:solidFill>
              </a:rPr>
              <a:t>).</a:t>
            </a:r>
          </a:p>
          <a:p>
            <a:pPr>
              <a:spcAft>
                <a:spcPts val="1200"/>
              </a:spcAft>
            </a:pPr>
            <a:r>
              <a:rPr lang="ru-RU" u="sng" dirty="0">
                <a:solidFill>
                  <a:srgbClr val="993300"/>
                </a:solidFill>
              </a:rPr>
              <a:t>Вторичная обмотка</a:t>
            </a:r>
            <a:r>
              <a:rPr lang="ru-RU" dirty="0">
                <a:solidFill>
                  <a:srgbClr val="993300"/>
                </a:solidFill>
              </a:rPr>
              <a:t> имеет большее число витков. К зажимам вторичной обмотки, обозначаемым буквами </a:t>
            </a:r>
            <a:r>
              <a:rPr lang="ru-RU" i="1" dirty="0">
                <a:solidFill>
                  <a:srgbClr val="993300"/>
                </a:solidFill>
              </a:rPr>
              <a:t>И</a:t>
            </a:r>
            <a:r>
              <a:rPr lang="ru-RU" i="1" baseline="-25000" dirty="0">
                <a:solidFill>
                  <a:srgbClr val="993300"/>
                </a:solidFill>
              </a:rPr>
              <a:t>1</a:t>
            </a:r>
            <a:r>
              <a:rPr lang="ru-RU" i="1" dirty="0">
                <a:solidFill>
                  <a:srgbClr val="993300"/>
                </a:solidFill>
              </a:rPr>
              <a:t> </a:t>
            </a:r>
            <a:r>
              <a:rPr lang="ru-RU" dirty="0">
                <a:solidFill>
                  <a:srgbClr val="993300"/>
                </a:solidFill>
              </a:rPr>
              <a:t>и </a:t>
            </a:r>
            <a:r>
              <a:rPr lang="ru-RU" i="1" dirty="0">
                <a:solidFill>
                  <a:srgbClr val="993300"/>
                </a:solidFill>
              </a:rPr>
              <a:t>И</a:t>
            </a:r>
            <a:r>
              <a:rPr lang="ru-RU" i="1" baseline="-25000" dirty="0">
                <a:solidFill>
                  <a:srgbClr val="993300"/>
                </a:solidFill>
              </a:rPr>
              <a:t>2</a:t>
            </a:r>
            <a:r>
              <a:rPr lang="ru-RU" i="1" dirty="0">
                <a:solidFill>
                  <a:srgbClr val="993300"/>
                </a:solidFill>
              </a:rPr>
              <a:t> </a:t>
            </a:r>
            <a:r>
              <a:rPr lang="ru-RU" dirty="0">
                <a:solidFill>
                  <a:srgbClr val="993300"/>
                </a:solidFill>
              </a:rPr>
              <a:t>(измерительные приборы), подключают последовательно соединенные обмотки амперметров и токовые обмотки ваттметров, счетчиков, фазометров и т. п.</a:t>
            </a: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133600"/>
            <a:ext cx="2701834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883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0" y="5438775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ru-RU" b="1" i="1">
              <a:solidFill>
                <a:srgbClr val="0000FF"/>
              </a:solidFill>
            </a:endParaRPr>
          </a:p>
        </p:txBody>
      </p:sp>
      <p:sp>
        <p:nvSpPr>
          <p:cNvPr id="614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36F3E663-7907-7E4A-B7B1-00E92B25442D}" type="slidenum">
              <a:rPr lang="ru-RU" sz="1400"/>
              <a:pPr/>
              <a:t>21</a:t>
            </a:fld>
            <a:endParaRPr lang="ru-RU" sz="1400"/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1219200"/>
            <a:ext cx="8801100" cy="89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i="1" dirty="0" smtClean="0">
                <a:solidFill>
                  <a:srgbClr val="C00000"/>
                </a:solidFill>
              </a:rPr>
              <a:t>Классификация измерительных трансформаторов тока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" y="2057400"/>
            <a:ext cx="8686800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993300"/>
                </a:solidFill>
              </a:rPr>
              <a:t>1</a:t>
            </a:r>
            <a:r>
              <a:rPr lang="ru-RU" sz="2400" dirty="0">
                <a:solidFill>
                  <a:srgbClr val="993300"/>
                </a:solidFill>
              </a:rPr>
              <a:t>)по  роду   установок:</a:t>
            </a:r>
          </a:p>
          <a:p>
            <a:pPr marL="342900" indent="-342900">
              <a:buFont typeface="Arial"/>
              <a:buChar char="•"/>
            </a:pPr>
            <a:r>
              <a:rPr lang="ru-RU" sz="2400" dirty="0">
                <a:solidFill>
                  <a:srgbClr val="993300"/>
                </a:solidFill>
              </a:rPr>
              <a:t>·для   </a:t>
            </a:r>
            <a:r>
              <a:rPr lang="ru-RU" sz="2400" dirty="0" smtClean="0">
                <a:solidFill>
                  <a:srgbClr val="993300"/>
                </a:solidFill>
              </a:rPr>
              <a:t>внутренних </a:t>
            </a:r>
            <a:r>
              <a:rPr lang="ru-RU" sz="2400" dirty="0">
                <a:solidFill>
                  <a:srgbClr val="993300"/>
                </a:solidFill>
              </a:rPr>
              <a:t>установок;</a:t>
            </a:r>
          </a:p>
          <a:p>
            <a:pPr marL="342900" indent="-342900">
              <a:buFont typeface="Arial"/>
              <a:buChar char="•"/>
            </a:pPr>
            <a:r>
              <a:rPr lang="ru-RU" sz="2400" dirty="0">
                <a:solidFill>
                  <a:srgbClr val="993300"/>
                </a:solidFill>
              </a:rPr>
              <a:t>·для наружных установок;</a:t>
            </a:r>
          </a:p>
          <a:p>
            <a:pPr marL="342900" indent="-342900">
              <a:buFont typeface="Arial"/>
              <a:buChar char="•"/>
            </a:pPr>
            <a:r>
              <a:rPr lang="ru-RU" sz="2400" dirty="0">
                <a:solidFill>
                  <a:srgbClr val="993300"/>
                </a:solidFill>
              </a:rPr>
              <a:t>·встроенные – устанавливаемые внутри других аппаратов;</a:t>
            </a:r>
          </a:p>
          <a:p>
            <a:r>
              <a:rPr lang="ru-RU" sz="2400" dirty="0">
                <a:solidFill>
                  <a:srgbClr val="993300"/>
                </a:solidFill>
              </a:rPr>
              <a:t>3)по роду изоляции:</a:t>
            </a:r>
          </a:p>
          <a:p>
            <a:pPr marL="342900" indent="-342900">
              <a:buFont typeface="Arial"/>
              <a:buChar char="•"/>
            </a:pPr>
            <a:r>
              <a:rPr lang="ru-RU" sz="2400" dirty="0">
                <a:solidFill>
                  <a:srgbClr val="993300"/>
                </a:solidFill>
              </a:rPr>
              <a:t>·с воздушной изоляцией;</a:t>
            </a:r>
          </a:p>
          <a:p>
            <a:pPr marL="342900" indent="-342900">
              <a:buFont typeface="Arial"/>
              <a:buChar char="•"/>
            </a:pPr>
            <a:r>
              <a:rPr lang="ru-RU" sz="2400" dirty="0">
                <a:solidFill>
                  <a:srgbClr val="993300"/>
                </a:solidFill>
              </a:rPr>
              <a:t>·с фарфоровой  изоляцией;</a:t>
            </a:r>
          </a:p>
          <a:p>
            <a:pPr marL="342900" indent="-342900">
              <a:buFont typeface="Arial"/>
              <a:buChar char="•"/>
            </a:pPr>
            <a:r>
              <a:rPr lang="ru-RU" sz="2400" dirty="0">
                <a:solidFill>
                  <a:srgbClr val="993300"/>
                </a:solidFill>
              </a:rPr>
              <a:t>·с литой изоляцией;</a:t>
            </a:r>
          </a:p>
          <a:p>
            <a:r>
              <a:rPr lang="ru-RU" sz="2400" dirty="0">
                <a:solidFill>
                  <a:srgbClr val="993300"/>
                </a:solidFill>
              </a:rPr>
              <a:t>4)по степени точности —на семь классов точности:  0,05; 0,1; 0,2; 0,5; 1; 3 и 10.</a:t>
            </a:r>
          </a:p>
        </p:txBody>
      </p:sp>
    </p:spTree>
    <p:extLst>
      <p:ext uri="{BB962C8B-B14F-4D97-AF65-F5344CB8AC3E}">
        <p14:creationId xmlns:p14="http://schemas.microsoft.com/office/powerpoint/2010/main" xmlns="" val="413068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0" y="5438775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ru-RU" b="1" i="1">
              <a:solidFill>
                <a:srgbClr val="0000FF"/>
              </a:solidFill>
            </a:endParaRPr>
          </a:p>
        </p:txBody>
      </p:sp>
      <p:sp>
        <p:nvSpPr>
          <p:cNvPr id="614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36F3E663-7907-7E4A-B7B1-00E92B25442D}" type="slidenum">
              <a:rPr lang="ru-RU" sz="1400"/>
              <a:pPr/>
              <a:t>22</a:t>
            </a:fld>
            <a:endParaRPr lang="ru-RU" sz="1400"/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1219200"/>
            <a:ext cx="88011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993300"/>
                </a:solidFill>
              </a:rPr>
              <a:t>Общие вопросы для измерительных трансформаторов тока и напряжения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8600" y="2514600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993300"/>
                </a:solidFill>
              </a:rPr>
              <a:t>Коэффициенты </a:t>
            </a:r>
            <a:r>
              <a:rPr lang="ru-RU" sz="2400" b="1" i="1" u="sng" dirty="0">
                <a:solidFill>
                  <a:srgbClr val="993300"/>
                </a:solidFill>
              </a:rPr>
              <a:t>трансформации измерительных  </a:t>
            </a:r>
            <a:r>
              <a:rPr lang="ru-RU" sz="2400" b="1" i="1" u="sng" dirty="0" smtClean="0">
                <a:solidFill>
                  <a:srgbClr val="993300"/>
                </a:solidFill>
              </a:rPr>
              <a:t>трансформаторов:</a:t>
            </a:r>
          </a:p>
          <a:p>
            <a:pPr algn="ctr"/>
            <a:endParaRPr lang="ru-RU" sz="2400" b="1" i="1" u="sng" dirty="0" smtClean="0">
              <a:solidFill>
                <a:srgbClr val="993300"/>
              </a:solidFill>
            </a:endParaRPr>
          </a:p>
          <a:p>
            <a:pPr algn="just"/>
            <a:r>
              <a:rPr lang="ru-RU" sz="2400" dirty="0">
                <a:solidFill>
                  <a:srgbClr val="993300"/>
                </a:solidFill>
              </a:rPr>
              <a:t>1) </a:t>
            </a:r>
            <a:r>
              <a:rPr lang="ru-RU" sz="2400" i="1" u="sng" dirty="0">
                <a:solidFill>
                  <a:srgbClr val="0000FF"/>
                </a:solidFill>
              </a:rPr>
              <a:t>Действительный </a:t>
            </a:r>
            <a:r>
              <a:rPr lang="ru-RU" sz="2400" i="1" u="sng" dirty="0" smtClean="0">
                <a:solidFill>
                  <a:srgbClr val="0000FF"/>
                </a:solidFill>
              </a:rPr>
              <a:t>коэффициент </a:t>
            </a:r>
            <a:r>
              <a:rPr lang="ru-RU" sz="2400" i="1" u="sng" dirty="0">
                <a:solidFill>
                  <a:srgbClr val="0000FF"/>
                </a:solidFill>
              </a:rPr>
              <a:t>трансформации трансформатора напряжения (тока)</a:t>
            </a:r>
            <a:r>
              <a:rPr lang="ru-RU" sz="2400" dirty="0">
                <a:solidFill>
                  <a:srgbClr val="0000FF"/>
                </a:solidFill>
              </a:rPr>
              <a:t> </a:t>
            </a:r>
            <a:r>
              <a:rPr lang="ru-RU" sz="2400" dirty="0">
                <a:solidFill>
                  <a:srgbClr val="993300"/>
                </a:solidFill>
              </a:rPr>
              <a:t>- отношение действительного значения первичного напряжения </a:t>
            </a:r>
            <a:r>
              <a:rPr lang="en-US" sz="2400" i="1" dirty="0" err="1">
                <a:solidFill>
                  <a:srgbClr val="993300"/>
                </a:solidFill>
              </a:rPr>
              <a:t>U</a:t>
            </a:r>
            <a:r>
              <a:rPr lang="en-US" sz="2400" i="1" baseline="-25000" dirty="0" err="1">
                <a:solidFill>
                  <a:srgbClr val="993300"/>
                </a:solidFill>
              </a:rPr>
              <a:t>l</a:t>
            </a:r>
            <a:r>
              <a:rPr lang="ru-RU" sz="2400" i="1" baseline="-25000" dirty="0">
                <a:solidFill>
                  <a:srgbClr val="993300"/>
                </a:solidFill>
              </a:rPr>
              <a:t>  </a:t>
            </a:r>
            <a:r>
              <a:rPr lang="ru-RU" sz="2400" i="1" dirty="0">
                <a:solidFill>
                  <a:srgbClr val="993300"/>
                </a:solidFill>
              </a:rPr>
              <a:t>(тока </a:t>
            </a:r>
            <a:r>
              <a:rPr lang="en-US" sz="2400" i="1" dirty="0">
                <a:solidFill>
                  <a:srgbClr val="993300"/>
                </a:solidFill>
              </a:rPr>
              <a:t>I</a:t>
            </a:r>
            <a:r>
              <a:rPr lang="ru-RU" sz="2400" i="1" baseline="-25000" dirty="0">
                <a:solidFill>
                  <a:srgbClr val="993300"/>
                </a:solidFill>
              </a:rPr>
              <a:t>1</a:t>
            </a:r>
            <a:r>
              <a:rPr lang="ru-RU" sz="2400" i="1" dirty="0">
                <a:solidFill>
                  <a:srgbClr val="993300"/>
                </a:solidFill>
              </a:rPr>
              <a:t>)  к </a:t>
            </a:r>
            <a:r>
              <a:rPr lang="ru-RU" sz="2400" dirty="0">
                <a:solidFill>
                  <a:srgbClr val="993300"/>
                </a:solidFill>
              </a:rPr>
              <a:t>действительному значению вторичного напряжения </a:t>
            </a:r>
            <a:r>
              <a:rPr lang="en-US" sz="2400" i="1" dirty="0">
                <a:solidFill>
                  <a:srgbClr val="993300"/>
                </a:solidFill>
              </a:rPr>
              <a:t>U</a:t>
            </a:r>
            <a:r>
              <a:rPr lang="ru-RU" sz="2400" i="1" baseline="-25000" dirty="0">
                <a:solidFill>
                  <a:srgbClr val="993300"/>
                </a:solidFill>
              </a:rPr>
              <a:t>2</a:t>
            </a:r>
            <a:r>
              <a:rPr lang="ru-RU" sz="2400" i="1" dirty="0">
                <a:solidFill>
                  <a:srgbClr val="993300"/>
                </a:solidFill>
              </a:rPr>
              <a:t> (тока</a:t>
            </a:r>
            <a:r>
              <a:rPr lang="ru-RU" sz="2400" dirty="0">
                <a:solidFill>
                  <a:srgbClr val="993300"/>
                </a:solidFill>
              </a:rPr>
              <a:t> </a:t>
            </a:r>
            <a:r>
              <a:rPr lang="en-US" sz="2400" i="1" dirty="0">
                <a:solidFill>
                  <a:srgbClr val="993300"/>
                </a:solidFill>
              </a:rPr>
              <a:t>I</a:t>
            </a:r>
            <a:r>
              <a:rPr lang="ru-RU" sz="2400" i="1" baseline="-25000" dirty="0">
                <a:solidFill>
                  <a:srgbClr val="993300"/>
                </a:solidFill>
              </a:rPr>
              <a:t>2</a:t>
            </a:r>
            <a:r>
              <a:rPr lang="ru-RU" sz="2400" i="1" dirty="0">
                <a:solidFill>
                  <a:srgbClr val="993300"/>
                </a:solidFill>
              </a:rPr>
              <a:t>):</a:t>
            </a:r>
            <a:r>
              <a:rPr lang="ru-RU" sz="2400" dirty="0">
                <a:solidFill>
                  <a:srgbClr val="993300"/>
                </a:solidFill>
              </a:rPr>
              <a:t> 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56248410"/>
              </p:ext>
            </p:extLst>
          </p:nvPr>
        </p:nvGraphicFramePr>
        <p:xfrm>
          <a:off x="2362200" y="5638800"/>
          <a:ext cx="1171575" cy="1041400"/>
        </p:xfrm>
        <a:graphic>
          <a:graphicData uri="http://schemas.openxmlformats.org/presentationml/2006/ole">
            <p:oleObj spid="_x0000_s13315" name="‘ормула" r:id="rId3" imgW="447840" imgH="393120" progId="Equation.3">
              <p:embed/>
            </p:oleObj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96226808"/>
              </p:ext>
            </p:extLst>
          </p:nvPr>
        </p:nvGraphicFramePr>
        <p:xfrm>
          <a:off x="5105400" y="5562600"/>
          <a:ext cx="1041400" cy="1041400"/>
        </p:xfrm>
        <a:graphic>
          <a:graphicData uri="http://schemas.openxmlformats.org/presentationml/2006/ole">
            <p:oleObj spid="_x0000_s13316" name="‘ормула" r:id="rId4" imgW="393120" imgH="39312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84031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0" y="5438775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ru-RU" b="1" i="1">
              <a:solidFill>
                <a:srgbClr val="0000FF"/>
              </a:solidFill>
            </a:endParaRPr>
          </a:p>
        </p:txBody>
      </p:sp>
      <p:sp>
        <p:nvSpPr>
          <p:cNvPr id="614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36F3E663-7907-7E4A-B7B1-00E92B25442D}" type="slidenum">
              <a:rPr lang="ru-RU" sz="1400"/>
              <a:pPr/>
              <a:t>23</a:t>
            </a:fld>
            <a:endParaRPr lang="ru-RU" sz="1400"/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1219200"/>
            <a:ext cx="88011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993300"/>
                </a:solidFill>
              </a:rPr>
              <a:t>Общие вопросы для измерительных трансформаторов тока и напряжения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8600" y="2514600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993300"/>
                </a:solidFill>
              </a:rPr>
              <a:t>Коэффициенты </a:t>
            </a:r>
            <a:r>
              <a:rPr lang="ru-RU" sz="2400" b="1" i="1" u="sng" dirty="0">
                <a:solidFill>
                  <a:srgbClr val="993300"/>
                </a:solidFill>
              </a:rPr>
              <a:t>трансформации измерительных  </a:t>
            </a:r>
            <a:r>
              <a:rPr lang="ru-RU" sz="2400" b="1" i="1" u="sng" dirty="0" smtClean="0">
                <a:solidFill>
                  <a:srgbClr val="993300"/>
                </a:solidFill>
              </a:rPr>
              <a:t>трансформаторов:</a:t>
            </a:r>
          </a:p>
          <a:p>
            <a:pPr algn="ctr"/>
            <a:endParaRPr lang="ru-RU" sz="2400" b="1" i="1" u="sng" dirty="0" smtClean="0">
              <a:solidFill>
                <a:srgbClr val="993300"/>
              </a:solidFill>
            </a:endParaRPr>
          </a:p>
          <a:p>
            <a:pPr algn="just"/>
            <a:r>
              <a:rPr lang="ru-RU" sz="2400" dirty="0">
                <a:solidFill>
                  <a:srgbClr val="993300"/>
                </a:solidFill>
              </a:rPr>
              <a:t>1) </a:t>
            </a:r>
            <a:r>
              <a:rPr lang="ru-RU" sz="2400" i="1" u="sng" dirty="0">
                <a:solidFill>
                  <a:srgbClr val="0000FF"/>
                </a:solidFill>
              </a:rPr>
              <a:t>Н</a:t>
            </a:r>
            <a:r>
              <a:rPr lang="ru-RU" sz="2400" i="1" u="sng" dirty="0" smtClean="0">
                <a:solidFill>
                  <a:srgbClr val="0000FF"/>
                </a:solidFill>
              </a:rPr>
              <a:t>оминальный </a:t>
            </a:r>
            <a:r>
              <a:rPr lang="ru-RU" sz="2400" i="1" u="sng" dirty="0">
                <a:solidFill>
                  <a:srgbClr val="0000FF"/>
                </a:solidFill>
              </a:rPr>
              <a:t>коэффициент </a:t>
            </a:r>
            <a:r>
              <a:rPr lang="ru-RU" sz="2400" i="1" u="sng" dirty="0" smtClean="0">
                <a:solidFill>
                  <a:srgbClr val="0000FF"/>
                </a:solidFill>
              </a:rPr>
              <a:t>трансформации</a:t>
            </a:r>
            <a:r>
              <a:rPr lang="ru-RU" sz="2400" dirty="0" smtClean="0">
                <a:solidFill>
                  <a:srgbClr val="0000FF"/>
                </a:solidFill>
              </a:rPr>
              <a:t> </a:t>
            </a:r>
            <a:r>
              <a:rPr lang="ru-RU" sz="2400" dirty="0">
                <a:solidFill>
                  <a:srgbClr val="CC3300"/>
                </a:solidFill>
              </a:rPr>
              <a:t>равен отношению </a:t>
            </a:r>
            <a:r>
              <a:rPr lang="ru-RU" sz="2400" dirty="0" smtClean="0">
                <a:solidFill>
                  <a:srgbClr val="CC3300"/>
                </a:solidFill>
              </a:rPr>
              <a:t>номинального </a:t>
            </a:r>
            <a:r>
              <a:rPr lang="ru-RU" sz="2400" dirty="0">
                <a:solidFill>
                  <a:srgbClr val="CC3300"/>
                </a:solidFill>
              </a:rPr>
              <a:t>первичного </a:t>
            </a:r>
            <a:r>
              <a:rPr lang="ru-RU" sz="2400" dirty="0" smtClean="0">
                <a:solidFill>
                  <a:srgbClr val="CC3300"/>
                </a:solidFill>
              </a:rPr>
              <a:t>напряжения </a:t>
            </a:r>
            <a:r>
              <a:rPr lang="ru-RU" sz="2400" dirty="0">
                <a:solidFill>
                  <a:srgbClr val="CC3300"/>
                </a:solidFill>
              </a:rPr>
              <a:t>(тока) к номинальному вторичному напряжению (току): 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63836469"/>
              </p:ext>
            </p:extLst>
          </p:nvPr>
        </p:nvGraphicFramePr>
        <p:xfrm>
          <a:off x="1641475" y="5181600"/>
          <a:ext cx="1892300" cy="1346200"/>
        </p:xfrm>
        <a:graphic>
          <a:graphicData uri="http://schemas.openxmlformats.org/presentationml/2006/ole">
            <p:oleObj spid="_x0000_s14339" name="‘ормула" r:id="rId3" imgW="557640" imgH="393120" progId="Equation.3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3298596"/>
              </p:ext>
            </p:extLst>
          </p:nvPr>
        </p:nvGraphicFramePr>
        <p:xfrm>
          <a:off x="4371975" y="5257800"/>
          <a:ext cx="1681163" cy="1346200"/>
        </p:xfrm>
        <a:graphic>
          <a:graphicData uri="http://schemas.openxmlformats.org/presentationml/2006/ole">
            <p:oleObj spid="_x0000_s14340" name="‘ормула" r:id="rId4" imgW="493560" imgH="39312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51357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152400" y="1600200"/>
            <a:ext cx="8763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0000FF"/>
                </a:solidFill>
              </a:rPr>
              <a:t>Шунты</a:t>
            </a:r>
            <a:r>
              <a:rPr lang="ru-RU" sz="2400" b="1" dirty="0" smtClean="0">
                <a:solidFill>
                  <a:srgbClr val="0000FF"/>
                </a:solidFill>
              </a:rPr>
              <a:t> </a:t>
            </a:r>
            <a:r>
              <a:rPr lang="ru-RU" sz="2400" dirty="0">
                <a:solidFill>
                  <a:srgbClr val="CC3300"/>
                </a:solidFill>
              </a:rPr>
              <a:t>– используют для расширения пределов измерений </a:t>
            </a:r>
            <a:r>
              <a:rPr lang="ru-RU" sz="2400" u="sng" dirty="0">
                <a:solidFill>
                  <a:srgbClr val="CC3300"/>
                </a:solidFill>
              </a:rPr>
              <a:t>по току</a:t>
            </a:r>
            <a:r>
              <a:rPr lang="ru-RU" sz="2400" i="1" dirty="0">
                <a:solidFill>
                  <a:srgbClr val="CC3300"/>
                </a:solidFill>
              </a:rPr>
              <a:t>,</a:t>
            </a:r>
            <a:r>
              <a:rPr lang="ru-RU" sz="2400" dirty="0">
                <a:solidFill>
                  <a:srgbClr val="CC3300"/>
                </a:solidFill>
              </a:rPr>
              <a:t> только </a:t>
            </a:r>
            <a:r>
              <a:rPr lang="ru-RU" sz="2400" u="sng" dirty="0">
                <a:solidFill>
                  <a:srgbClr val="CC3300"/>
                </a:solidFill>
              </a:rPr>
              <a:t>для магнитоэлектрических механизмов</a:t>
            </a:r>
            <a:r>
              <a:rPr lang="ru-RU" sz="2400" u="sng" dirty="0" smtClean="0">
                <a:solidFill>
                  <a:srgbClr val="CC3300"/>
                </a:solidFill>
              </a:rPr>
              <a:t>.</a:t>
            </a:r>
          </a:p>
          <a:p>
            <a:pPr algn="just"/>
            <a:endParaRPr lang="ru-RU" sz="2400" u="sng" dirty="0" smtClean="0">
              <a:solidFill>
                <a:srgbClr val="CC3300"/>
              </a:solidFill>
            </a:endParaRPr>
          </a:p>
          <a:p>
            <a:pPr algn="just"/>
            <a:r>
              <a:rPr lang="ru-RU" sz="2400" b="1" i="1" dirty="0">
                <a:solidFill>
                  <a:srgbClr val="0000FF"/>
                </a:solidFill>
              </a:rPr>
              <a:t>Добавочные сопротивления</a:t>
            </a:r>
            <a:r>
              <a:rPr lang="ru-RU" sz="2400" dirty="0">
                <a:solidFill>
                  <a:srgbClr val="0000FF"/>
                </a:solidFill>
              </a:rPr>
              <a:t> </a:t>
            </a:r>
            <a:r>
              <a:rPr lang="ru-RU" sz="2400" dirty="0">
                <a:solidFill>
                  <a:srgbClr val="CC3300"/>
                </a:solidFill>
              </a:rPr>
              <a:t>– используют для расширение пределов измерений </a:t>
            </a:r>
            <a:r>
              <a:rPr lang="ru-RU" sz="2400" u="sng" dirty="0">
                <a:solidFill>
                  <a:srgbClr val="CC3300"/>
                </a:solidFill>
              </a:rPr>
              <a:t>по напряжению.</a:t>
            </a:r>
            <a:r>
              <a:rPr lang="ru-RU" sz="2400" dirty="0">
                <a:solidFill>
                  <a:srgbClr val="CC3300"/>
                </a:solidFill>
              </a:rPr>
              <a:t> </a:t>
            </a:r>
            <a:endParaRPr lang="ru-RU" sz="2400" u="sng" dirty="0">
              <a:solidFill>
                <a:srgbClr val="CC3300"/>
              </a:solidFill>
            </a:endParaRPr>
          </a:p>
          <a:p>
            <a:pPr algn="just"/>
            <a:endParaRPr lang="ru-RU" sz="2400" u="sng" dirty="0" smtClean="0">
              <a:solidFill>
                <a:srgbClr val="CC3300"/>
              </a:solidFill>
            </a:endParaRPr>
          </a:p>
          <a:p>
            <a:pPr algn="just"/>
            <a:r>
              <a:rPr lang="ru-RU" sz="2400" b="1" i="1" dirty="0">
                <a:solidFill>
                  <a:srgbClr val="0000FF"/>
                </a:solidFill>
              </a:rPr>
              <a:t>Измерительные трансформаторы </a:t>
            </a:r>
            <a:r>
              <a:rPr lang="ru-RU" sz="2400" b="1" i="1" dirty="0">
                <a:solidFill>
                  <a:srgbClr val="CC3300"/>
                </a:solidFill>
              </a:rPr>
              <a:t>– </a:t>
            </a:r>
            <a:r>
              <a:rPr lang="ru-RU" sz="2400" dirty="0">
                <a:solidFill>
                  <a:srgbClr val="CC3300"/>
                </a:solidFill>
              </a:rPr>
              <a:t>используются как преобразователи больших переменных токов и напряжений в относительно малые, допустимые для измерения приборами с небольшими стандартными номиналами </a:t>
            </a:r>
            <a:r>
              <a:rPr lang="ru-RU" sz="2400" dirty="0" smtClean="0">
                <a:solidFill>
                  <a:srgbClr val="CC3300"/>
                </a:solidFill>
              </a:rPr>
              <a:t/>
            </a:r>
            <a:br>
              <a:rPr lang="ru-RU" sz="2400" dirty="0" smtClean="0">
                <a:solidFill>
                  <a:srgbClr val="CC3300"/>
                </a:solidFill>
              </a:rPr>
            </a:br>
            <a:r>
              <a:rPr lang="ru-RU" sz="2400" dirty="0" smtClean="0">
                <a:solidFill>
                  <a:srgbClr val="CC3300"/>
                </a:solidFill>
              </a:rPr>
              <a:t>(</a:t>
            </a:r>
            <a:r>
              <a:rPr lang="ru-RU" sz="2400" dirty="0">
                <a:solidFill>
                  <a:srgbClr val="CC3300"/>
                </a:solidFill>
              </a:rPr>
              <a:t>5А, 100В). </a:t>
            </a:r>
            <a:endParaRPr lang="ru-RU" sz="2400" u="sng" dirty="0">
              <a:solidFill>
                <a:srgbClr val="CC3300"/>
              </a:solidFill>
            </a:endParaRPr>
          </a:p>
          <a:p>
            <a:pPr algn="just"/>
            <a:endParaRPr lang="ru-RU" sz="2400" u="sng" dirty="0" smtClean="0">
              <a:solidFill>
                <a:srgbClr val="CC3300"/>
              </a:solidFill>
            </a:endParaRPr>
          </a:p>
          <a:p>
            <a:pPr algn="just"/>
            <a:endParaRPr lang="ru-RU" sz="2400" dirty="0">
              <a:solidFill>
                <a:srgbClr val="CC3300"/>
              </a:solidFill>
            </a:endParaRP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0" y="5438775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ru-RU" b="1" i="1">
              <a:solidFill>
                <a:srgbClr val="0000FF"/>
              </a:solidFill>
            </a:endParaRPr>
          </a:p>
        </p:txBody>
      </p:sp>
      <p:sp>
        <p:nvSpPr>
          <p:cNvPr id="512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51DA2020-891C-3D43-BC98-6B63477340CD}" type="slidenum">
              <a:rPr lang="ru-RU" sz="1400"/>
              <a:pPr/>
              <a:t>3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0" y="5438775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ru-RU" b="1" i="1">
              <a:solidFill>
                <a:srgbClr val="0000FF"/>
              </a:solidFill>
            </a:endParaRPr>
          </a:p>
        </p:txBody>
      </p:sp>
      <p:sp>
        <p:nvSpPr>
          <p:cNvPr id="614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36F3E663-7907-7E4A-B7B1-00E92B25442D}" type="slidenum">
              <a:rPr lang="ru-RU" sz="1400"/>
              <a:pPr/>
              <a:t>4</a:t>
            </a:fld>
            <a:endParaRPr lang="ru-RU" sz="140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90500" y="1539679"/>
            <a:ext cx="876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993300"/>
                </a:solidFill>
              </a:rPr>
              <a:t>Шунты:</a:t>
            </a:r>
          </a:p>
          <a:p>
            <a:pPr algn="ctr"/>
            <a:endParaRPr lang="ru-RU" sz="2000" dirty="0">
              <a:solidFill>
                <a:srgbClr val="9933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contrast="6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688"/>
          <a:stretch>
            <a:fillRect/>
          </a:stretch>
        </p:blipFill>
        <p:spPr bwMode="auto">
          <a:xfrm>
            <a:off x="64491" y="2147888"/>
            <a:ext cx="4868884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05400" y="2245243"/>
            <a:ext cx="3810000" cy="380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90" algn="ctr">
              <a:lnSpc>
                <a:spcPct val="150000"/>
              </a:lnSpc>
              <a:spcAft>
                <a:spcPts val="0"/>
              </a:spcAft>
            </a:pPr>
            <a:r>
              <a:rPr lang="ru-RU" spc="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Шунты изготовляются из манганина и других мате</a:t>
            </a:r>
            <a:r>
              <a:rPr lang="ru-RU" spc="1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риалов и снабжаются </a:t>
            </a:r>
            <a:r>
              <a:rPr lang="ru-RU" u="sng" spc="1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двумя парами зажимов</a:t>
            </a:r>
            <a:r>
              <a:rPr lang="ru-RU" spc="1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ru-RU" sz="11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8925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pc="-1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-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наружные </a:t>
            </a:r>
            <a:r>
              <a:rPr lang="ru-RU" i="1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ru-RU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(токовые) – к ним подключают цепь измеряемого тока</a:t>
            </a:r>
            <a:r>
              <a:rPr lang="ru-RU" spc="-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marL="288925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pc="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·</a:t>
            </a:r>
            <a:r>
              <a:rPr lang="ru-RU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нутренние </a:t>
            </a:r>
            <a:r>
              <a:rPr lang="ru-RU" i="1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(потенциальные) – к ним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присоединяют измерительный механизм.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336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0" y="5438775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ru-RU" b="1" i="1">
              <a:solidFill>
                <a:srgbClr val="0000FF"/>
              </a:solidFill>
            </a:endParaRPr>
          </a:p>
        </p:txBody>
      </p:sp>
      <p:sp>
        <p:nvSpPr>
          <p:cNvPr id="614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36F3E663-7907-7E4A-B7B1-00E92B25442D}" type="slidenum">
              <a:rPr lang="ru-RU" sz="1400"/>
              <a:pPr/>
              <a:t>5</a:t>
            </a:fld>
            <a:endParaRPr lang="ru-RU" sz="140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90500" y="1280150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993300"/>
                </a:solidFill>
              </a:rPr>
              <a:t>Расчет сопротивления шунта</a:t>
            </a:r>
            <a:endParaRPr lang="ru-RU" sz="2000" dirty="0">
              <a:solidFill>
                <a:srgbClr val="9933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1919941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>
                <a:solidFill>
                  <a:srgbClr val="0000FF"/>
                </a:solidFill>
              </a:rPr>
              <a:t>Сопротивление шунта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/>
              <a:t>должно быть рассчитано на ток </a:t>
            </a:r>
            <a:r>
              <a:rPr lang="en-US" i="1" dirty="0"/>
              <a:t>I</a:t>
            </a:r>
            <a:r>
              <a:rPr lang="ru-RU" i="1" baseline="-25000" dirty="0"/>
              <a:t>ш</a:t>
            </a:r>
            <a:r>
              <a:rPr lang="ru-RU" dirty="0"/>
              <a:t>, равный разности измеряемого тока </a:t>
            </a:r>
            <a:r>
              <a:rPr lang="en-US" i="1" dirty="0"/>
              <a:t>I </a:t>
            </a:r>
            <a:r>
              <a:rPr lang="ru-RU" dirty="0"/>
              <a:t>и номинального тока </a:t>
            </a:r>
            <a:r>
              <a:rPr lang="en-US" i="1" dirty="0"/>
              <a:t>I</a:t>
            </a:r>
            <a:r>
              <a:rPr lang="en-US" i="1" baseline="-25000" dirty="0"/>
              <a:t>A</a:t>
            </a:r>
            <a:r>
              <a:rPr lang="ru-RU" dirty="0"/>
              <a:t> рамки прибора, т. е. </a:t>
            </a:r>
            <a:r>
              <a:rPr lang="en-US" i="1" dirty="0"/>
              <a:t>I</a:t>
            </a:r>
            <a:r>
              <a:rPr lang="ru-RU" i="1" baseline="-25000" dirty="0"/>
              <a:t>ш</a:t>
            </a:r>
            <a:r>
              <a:rPr lang="ru-RU" dirty="0"/>
              <a:t> = </a:t>
            </a:r>
            <a:r>
              <a:rPr lang="en-US" i="1" dirty="0"/>
              <a:t>I</a:t>
            </a:r>
            <a:r>
              <a:rPr lang="ru-RU" dirty="0"/>
              <a:t>-</a:t>
            </a:r>
            <a:r>
              <a:rPr lang="ru-RU" i="1" dirty="0"/>
              <a:t> </a:t>
            </a:r>
            <a:r>
              <a:rPr lang="en-US" i="1" dirty="0"/>
              <a:t>I</a:t>
            </a:r>
            <a:r>
              <a:rPr lang="en-US" i="1" baseline="-25000" dirty="0"/>
              <a:t>A</a:t>
            </a:r>
            <a:r>
              <a:rPr lang="ru-RU" dirty="0"/>
              <a:t>.</a:t>
            </a: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0"/>
            <a:ext cx="7772400" cy="348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022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0" y="5438775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ru-RU" b="1" i="1">
              <a:solidFill>
                <a:srgbClr val="0000FF"/>
              </a:solidFill>
            </a:endParaRPr>
          </a:p>
        </p:txBody>
      </p:sp>
      <p:sp>
        <p:nvSpPr>
          <p:cNvPr id="614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36F3E663-7907-7E4A-B7B1-00E92B25442D}" type="slidenum">
              <a:rPr lang="ru-RU" sz="1400"/>
              <a:pPr/>
              <a:t>6</a:t>
            </a:fld>
            <a:endParaRPr lang="ru-RU" sz="140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90500" y="1280150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993300"/>
                </a:solidFill>
              </a:rPr>
              <a:t>Расчет сопротивления шунта</a:t>
            </a:r>
            <a:endParaRPr lang="ru-RU" sz="2000" dirty="0">
              <a:solidFill>
                <a:srgbClr val="9933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1919941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>
                <a:solidFill>
                  <a:srgbClr val="0000FF"/>
                </a:solidFill>
              </a:rPr>
              <a:t>Сопротивление шунта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/>
              <a:t>должно быть рассчитано на ток </a:t>
            </a:r>
            <a:r>
              <a:rPr lang="en-US" i="1" dirty="0"/>
              <a:t>I</a:t>
            </a:r>
            <a:r>
              <a:rPr lang="ru-RU" i="1" baseline="-25000" dirty="0"/>
              <a:t>ш</a:t>
            </a:r>
            <a:r>
              <a:rPr lang="ru-RU" dirty="0"/>
              <a:t>, равный разности измеряемого тока </a:t>
            </a:r>
            <a:r>
              <a:rPr lang="en-US" i="1" dirty="0"/>
              <a:t>I </a:t>
            </a:r>
            <a:r>
              <a:rPr lang="ru-RU" dirty="0"/>
              <a:t>и номинального тока </a:t>
            </a:r>
            <a:r>
              <a:rPr lang="en-US" i="1" dirty="0"/>
              <a:t>I</a:t>
            </a:r>
            <a:r>
              <a:rPr lang="en-US" i="1" baseline="-25000" dirty="0"/>
              <a:t>A</a:t>
            </a:r>
            <a:r>
              <a:rPr lang="ru-RU" dirty="0"/>
              <a:t> рамки прибора, т. е. </a:t>
            </a:r>
            <a:r>
              <a:rPr lang="en-US" i="1" dirty="0"/>
              <a:t>I</a:t>
            </a:r>
            <a:r>
              <a:rPr lang="ru-RU" i="1" baseline="-25000" dirty="0"/>
              <a:t>ш</a:t>
            </a:r>
            <a:r>
              <a:rPr lang="ru-RU" dirty="0"/>
              <a:t> = </a:t>
            </a:r>
            <a:r>
              <a:rPr lang="en-US" i="1" dirty="0"/>
              <a:t>I</a:t>
            </a:r>
            <a:r>
              <a:rPr lang="ru-RU" dirty="0"/>
              <a:t>-</a:t>
            </a:r>
            <a:r>
              <a:rPr lang="ru-RU" i="1" dirty="0"/>
              <a:t> </a:t>
            </a:r>
            <a:r>
              <a:rPr lang="en-US" i="1" dirty="0"/>
              <a:t>I</a:t>
            </a:r>
            <a:r>
              <a:rPr lang="en-US" i="1" baseline="-25000" dirty="0"/>
              <a:t>A</a:t>
            </a:r>
            <a:r>
              <a:rPr lang="ru-RU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2819400"/>
            <a:ext cx="396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</a:rPr>
              <a:t>1. 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701675" y="2816225"/>
          <a:ext cx="3032125" cy="384175"/>
        </p:xfrm>
        <a:graphic>
          <a:graphicData uri="http://schemas.openxmlformats.org/presentationml/2006/ole">
            <p:oleObj spid="_x0000_s3197" name="Уравнение" r:id="rId3" imgW="1498320" imgH="190440" progId="Equation.3">
              <p:embed/>
            </p:oleObj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56720651"/>
              </p:ext>
            </p:extLst>
          </p:nvPr>
        </p:nvGraphicFramePr>
        <p:xfrm>
          <a:off x="666750" y="3352800"/>
          <a:ext cx="1695450" cy="768350"/>
        </p:xfrm>
        <a:graphic>
          <a:graphicData uri="http://schemas.openxmlformats.org/presentationml/2006/ole">
            <p:oleObj spid="_x0000_s3198" name="Уравнение" r:id="rId4" imgW="838080" imgH="380880" progId="Equation.3">
              <p:embed/>
            </p:oleObj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04800" y="3505200"/>
            <a:ext cx="396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C00000"/>
                </a:solidFill>
              </a:rPr>
              <a:t>2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85302419"/>
              </p:ext>
            </p:extLst>
          </p:nvPr>
        </p:nvGraphicFramePr>
        <p:xfrm>
          <a:off x="638175" y="4223466"/>
          <a:ext cx="1876425" cy="768350"/>
        </p:xfrm>
        <a:graphic>
          <a:graphicData uri="http://schemas.openxmlformats.org/presentationml/2006/ole">
            <p:oleObj spid="_x0000_s3199" name="Уравнение" r:id="rId5" imgW="927000" imgH="380880" progId="Equation.3">
              <p:embed/>
            </p:oleObj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04800" y="4393543"/>
            <a:ext cx="396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</a:rPr>
              <a:t>3. 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18241127"/>
              </p:ext>
            </p:extLst>
          </p:nvPr>
        </p:nvGraphicFramePr>
        <p:xfrm>
          <a:off x="698826" y="5219217"/>
          <a:ext cx="2519363" cy="384175"/>
        </p:xfrm>
        <a:graphic>
          <a:graphicData uri="http://schemas.openxmlformats.org/presentationml/2006/ole">
            <p:oleObj spid="_x0000_s3200" name="Уравнение" r:id="rId6" imgW="1244520" imgH="190440" progId="Equation.3">
              <p:embed/>
            </p:oleObj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29725" y="5197148"/>
            <a:ext cx="396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C00000"/>
                </a:solidFill>
              </a:rPr>
              <a:t>4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09084578"/>
              </p:ext>
            </p:extLst>
          </p:nvPr>
        </p:nvGraphicFramePr>
        <p:xfrm>
          <a:off x="736685" y="5943600"/>
          <a:ext cx="4063915" cy="344643"/>
        </p:xfrm>
        <a:graphic>
          <a:graphicData uri="http://schemas.openxmlformats.org/presentationml/2006/ole">
            <p:oleObj spid="_x0000_s3201" name="Уравнение" r:id="rId7" imgW="2692400" imgH="228600" progId="Equation.3">
              <p:embed/>
            </p:oleObj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339810" y="5867400"/>
            <a:ext cx="396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</a:rPr>
              <a:t>5.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00600" y="2870289"/>
            <a:ext cx="396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C00000"/>
                </a:solidFill>
              </a:rPr>
              <a:t>6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3605947"/>
              </p:ext>
            </p:extLst>
          </p:nvPr>
        </p:nvGraphicFramePr>
        <p:xfrm>
          <a:off x="5197475" y="2853962"/>
          <a:ext cx="2578648" cy="432780"/>
        </p:xfrm>
        <a:graphic>
          <a:graphicData uri="http://schemas.openxmlformats.org/presentationml/2006/ole">
            <p:oleObj spid="_x0000_s3202" name="Уравнение" r:id="rId8" imgW="1358900" imgH="228600" progId="Equation.3">
              <p:embed/>
            </p:oleObj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26188923"/>
              </p:ext>
            </p:extLst>
          </p:nvPr>
        </p:nvGraphicFramePr>
        <p:xfrm>
          <a:off x="5239239" y="3501307"/>
          <a:ext cx="1271803" cy="629208"/>
        </p:xfrm>
        <a:graphic>
          <a:graphicData uri="http://schemas.openxmlformats.org/presentationml/2006/ole">
            <p:oleObj spid="_x0000_s3203" name="Уравнение" r:id="rId9" imgW="901309" imgH="444307" progId="Equation.3">
              <p:embed/>
            </p:oleObj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4800600" y="3593068"/>
            <a:ext cx="396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</a:rPr>
              <a:t>7.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00600" y="4343400"/>
            <a:ext cx="396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C00000"/>
                </a:solidFill>
              </a:rPr>
              <a:t>8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51538998"/>
              </p:ext>
            </p:extLst>
          </p:nvPr>
        </p:nvGraphicFramePr>
        <p:xfrm>
          <a:off x="5259890" y="4233907"/>
          <a:ext cx="1140909" cy="881612"/>
        </p:xfrm>
        <a:graphic>
          <a:graphicData uri="http://schemas.openxmlformats.org/presentationml/2006/ole">
            <p:oleObj spid="_x0000_s3204" name="Уравнение" r:id="rId10" imgW="838200" imgH="647700" progId="Equation.3">
              <p:embed/>
            </p:oleObj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4800600" y="5334000"/>
            <a:ext cx="396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</a:rPr>
              <a:t>9. 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24302971"/>
              </p:ext>
            </p:extLst>
          </p:nvPr>
        </p:nvGraphicFramePr>
        <p:xfrm>
          <a:off x="5259890" y="5223083"/>
          <a:ext cx="1015823" cy="582405"/>
        </p:xfrm>
        <a:graphic>
          <a:graphicData uri="http://schemas.openxmlformats.org/presentationml/2006/ole">
            <p:oleObj spid="_x0000_s3205" name="Уравнение" r:id="rId11" imgW="710891" imgH="406224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9825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0" y="5438775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ru-RU" b="1" i="1">
              <a:solidFill>
                <a:srgbClr val="0000FF"/>
              </a:solidFill>
            </a:endParaRPr>
          </a:p>
        </p:txBody>
      </p:sp>
      <p:sp>
        <p:nvSpPr>
          <p:cNvPr id="614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36F3E663-7907-7E4A-B7B1-00E92B25442D}" type="slidenum">
              <a:rPr lang="ru-RU" sz="1400"/>
              <a:pPr/>
              <a:t>7</a:t>
            </a:fld>
            <a:endParaRPr lang="ru-RU" sz="140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90500" y="1280150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993300"/>
                </a:solidFill>
              </a:rPr>
              <a:t>Расчет сопротивления шунта</a:t>
            </a:r>
            <a:endParaRPr lang="ru-RU" sz="2000" dirty="0">
              <a:solidFill>
                <a:srgbClr val="9933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1919941"/>
            <a:ext cx="838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u="sng" dirty="0">
                <a:solidFill>
                  <a:srgbClr val="C00000"/>
                </a:solidFill>
              </a:rPr>
              <a:t>Вывод</a:t>
            </a:r>
            <a:r>
              <a:rPr lang="ru-RU" sz="2400" i="1" dirty="0">
                <a:solidFill>
                  <a:srgbClr val="C00000"/>
                </a:solidFill>
              </a:rPr>
              <a:t>: амперметром с сопротивлением </a:t>
            </a:r>
            <a:r>
              <a:rPr lang="en-US" sz="2400" i="1" dirty="0">
                <a:solidFill>
                  <a:srgbClr val="C00000"/>
                </a:solidFill>
              </a:rPr>
              <a:t>R</a:t>
            </a:r>
            <a:r>
              <a:rPr lang="en-US" sz="2400" i="1" baseline="-25000" dirty="0">
                <a:solidFill>
                  <a:srgbClr val="C00000"/>
                </a:solidFill>
              </a:rPr>
              <a:t>A</a:t>
            </a:r>
            <a:r>
              <a:rPr lang="en-US" sz="2400" i="1" dirty="0">
                <a:solidFill>
                  <a:srgbClr val="C00000"/>
                </a:solidFill>
              </a:rPr>
              <a:t>  </a:t>
            </a:r>
            <a:r>
              <a:rPr lang="ru-RU" sz="2400" i="1" dirty="0">
                <a:solidFill>
                  <a:srgbClr val="C00000"/>
                </a:solidFill>
              </a:rPr>
              <a:t>и номинальным током рамки </a:t>
            </a:r>
            <a:r>
              <a:rPr lang="en-US" sz="2400" i="1" dirty="0">
                <a:solidFill>
                  <a:srgbClr val="C00000"/>
                </a:solidFill>
              </a:rPr>
              <a:t>I</a:t>
            </a:r>
            <a:r>
              <a:rPr lang="en-US" sz="2400" i="1" baseline="-25000" dirty="0">
                <a:solidFill>
                  <a:srgbClr val="C00000"/>
                </a:solidFill>
              </a:rPr>
              <a:t>A</a:t>
            </a:r>
            <a:r>
              <a:rPr lang="ru-RU" sz="2400" i="1" dirty="0">
                <a:solidFill>
                  <a:srgbClr val="C00000"/>
                </a:solidFill>
              </a:rPr>
              <a:t> надо измерить ток </a:t>
            </a:r>
            <a:r>
              <a:rPr lang="en-US" sz="2400" i="1" dirty="0">
                <a:solidFill>
                  <a:srgbClr val="C00000"/>
                </a:solidFill>
              </a:rPr>
              <a:t>I</a:t>
            </a:r>
            <a:r>
              <a:rPr lang="ru-RU" sz="2400" i="1" dirty="0">
                <a:solidFill>
                  <a:srgbClr val="C00000"/>
                </a:solidFill>
              </a:rPr>
              <a:t>, в </a:t>
            </a:r>
            <a:r>
              <a:rPr lang="en-US" sz="2400" i="1" dirty="0">
                <a:solidFill>
                  <a:srgbClr val="C00000"/>
                </a:solidFill>
              </a:rPr>
              <a:t>n </a:t>
            </a:r>
            <a:r>
              <a:rPr lang="ru-RU" sz="2400" i="1" dirty="0">
                <a:solidFill>
                  <a:srgbClr val="C00000"/>
                </a:solidFill>
              </a:rPr>
              <a:t>раз больший, то амперметр необходимо подключить к шунту с заданным сопротивлением</a:t>
            </a:r>
            <a:r>
              <a:rPr lang="ru-RU" sz="2400" i="1" dirty="0" smtClean="0">
                <a:solidFill>
                  <a:srgbClr val="C00000"/>
                </a:solidFill>
              </a:rPr>
              <a:t>.</a:t>
            </a:r>
          </a:p>
          <a:p>
            <a:pPr algn="just"/>
            <a:endParaRPr lang="ru-RU" sz="2400" i="1" dirty="0">
              <a:solidFill>
                <a:srgbClr val="C00000"/>
              </a:solidFill>
            </a:endParaRPr>
          </a:p>
          <a:p>
            <a:pPr algn="just"/>
            <a:r>
              <a:rPr lang="ru-RU" sz="2000" dirty="0">
                <a:solidFill>
                  <a:srgbClr val="C00000"/>
                </a:solidFill>
              </a:rPr>
              <a:t>Шкалу амперметра с шунтом градуируют с учетом коэффициента шунтирования. Обычно этот коэффициент </a:t>
            </a:r>
            <a:r>
              <a:rPr lang="en-US" sz="2000" i="1" dirty="0">
                <a:solidFill>
                  <a:srgbClr val="C00000"/>
                </a:solidFill>
              </a:rPr>
              <a:t>n </a:t>
            </a:r>
            <a:r>
              <a:rPr lang="ru-RU" sz="2000" dirty="0">
                <a:solidFill>
                  <a:srgbClr val="C00000"/>
                </a:solidFill>
              </a:rPr>
              <a:t>берут кратным 10</a:t>
            </a:r>
            <a:endParaRPr lang="ru-RU" sz="2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427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0" y="5438775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ru-RU" b="1" i="1">
              <a:solidFill>
                <a:srgbClr val="0000FF"/>
              </a:solidFill>
            </a:endParaRPr>
          </a:p>
        </p:txBody>
      </p:sp>
      <p:sp>
        <p:nvSpPr>
          <p:cNvPr id="614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36F3E663-7907-7E4A-B7B1-00E92B25442D}" type="slidenum">
              <a:rPr lang="ru-RU" sz="1400"/>
              <a:pPr/>
              <a:t>8</a:t>
            </a:fld>
            <a:endParaRPr lang="ru-RU" sz="140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90500" y="1280150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i="1" u="sng" dirty="0">
                <a:solidFill>
                  <a:srgbClr val="C00000"/>
                </a:solidFill>
              </a:rPr>
              <a:t>Классификация шунтов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500" y="1752600"/>
            <a:ext cx="838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sz="1600" dirty="0" smtClean="0">
                <a:solidFill>
                  <a:srgbClr val="C00000"/>
                </a:solidFill>
              </a:rPr>
              <a:t>По расположению: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- </a:t>
            </a:r>
            <a:r>
              <a:rPr lang="ru-RU" sz="1600" i="1" dirty="0" smtClean="0">
                <a:solidFill>
                  <a:srgbClr val="C00000"/>
                </a:solidFill>
              </a:rPr>
              <a:t>внутренние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>
                <a:solidFill>
                  <a:srgbClr val="C00000"/>
                </a:solidFill>
              </a:rPr>
              <a:t>(встроенные внутри  </a:t>
            </a:r>
            <a:r>
              <a:rPr lang="ru-RU" sz="1600" dirty="0" smtClean="0">
                <a:solidFill>
                  <a:srgbClr val="C00000"/>
                </a:solidFill>
              </a:rPr>
              <a:t>корпуса</a:t>
            </a:r>
            <a:r>
              <a:rPr lang="ru-RU" sz="1600" dirty="0">
                <a:solidFill>
                  <a:srgbClr val="C00000"/>
                </a:solidFill>
              </a:rPr>
              <a:t>) – их делают на небольшие токи — до десятков ампер;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- </a:t>
            </a:r>
            <a:r>
              <a:rPr lang="ru-RU" sz="1600" i="1" dirty="0" smtClean="0">
                <a:solidFill>
                  <a:srgbClr val="C00000"/>
                </a:solidFill>
              </a:rPr>
              <a:t>наружные </a:t>
            </a:r>
            <a:r>
              <a:rPr lang="ru-RU" sz="1600" dirty="0">
                <a:solidFill>
                  <a:srgbClr val="C00000"/>
                </a:solidFill>
              </a:rPr>
              <a:t>(отдельно от прибора) - на  токи до 10 000  ампер.</a:t>
            </a:r>
          </a:p>
          <a:p>
            <a:endParaRPr lang="ru-RU" sz="1600" dirty="0" smtClean="0">
              <a:solidFill>
                <a:srgbClr val="C00000"/>
              </a:solidFill>
            </a:endParaRPr>
          </a:p>
          <a:p>
            <a:r>
              <a:rPr lang="ru-RU" sz="1600" dirty="0" smtClean="0">
                <a:solidFill>
                  <a:srgbClr val="C00000"/>
                </a:solidFill>
              </a:rPr>
              <a:t>2) Наружные </a:t>
            </a:r>
            <a:r>
              <a:rPr lang="ru-RU" sz="1600" dirty="0">
                <a:solidFill>
                  <a:srgbClr val="C00000"/>
                </a:solidFill>
              </a:rPr>
              <a:t>шунты выполняются в виде отдельной детали и соединяются с прибором специальными </a:t>
            </a:r>
            <a:r>
              <a:rPr lang="ru-RU" sz="1600" dirty="0" smtClean="0">
                <a:solidFill>
                  <a:srgbClr val="C00000"/>
                </a:solidFill>
              </a:rPr>
              <a:t>проводами</a:t>
            </a:r>
            <a:r>
              <a:rPr lang="ru-RU" sz="1600" dirty="0">
                <a:solidFill>
                  <a:srgbClr val="C00000"/>
                </a:solidFill>
              </a:rPr>
              <a:t>. Наружные шунты бывают: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- </a:t>
            </a:r>
            <a:r>
              <a:rPr lang="ru-RU" sz="1600" i="1" dirty="0" smtClean="0">
                <a:solidFill>
                  <a:srgbClr val="C00000"/>
                </a:solidFill>
              </a:rPr>
              <a:t>индивидуальными</a:t>
            </a:r>
            <a:r>
              <a:rPr lang="ru-RU" sz="1600" dirty="0" smtClean="0">
                <a:solidFill>
                  <a:srgbClr val="C00000"/>
                </a:solidFill>
              </a:rPr>
              <a:t>  </a:t>
            </a:r>
            <a:r>
              <a:rPr lang="ru-RU" sz="1600" dirty="0">
                <a:solidFill>
                  <a:srgbClr val="C00000"/>
                </a:solidFill>
              </a:rPr>
              <a:t>- для работы только с тем прибором, для которого шунт изготовлен,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- </a:t>
            </a:r>
            <a:r>
              <a:rPr lang="ru-RU" sz="1600" i="1" dirty="0" smtClean="0">
                <a:solidFill>
                  <a:srgbClr val="C00000"/>
                </a:solidFill>
              </a:rPr>
              <a:t>калиброванными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>
                <a:solidFill>
                  <a:srgbClr val="C00000"/>
                </a:solidFill>
              </a:rPr>
              <a:t>- для работы с любым измерительным прибором, ток которого мал по сравнению с током шунта и падение напряжения в котором равно падению напряжения в шунте.</a:t>
            </a:r>
          </a:p>
          <a:p>
            <a:endParaRPr lang="ru-RU" sz="1600" dirty="0" smtClean="0">
              <a:solidFill>
                <a:srgbClr val="C00000"/>
              </a:solidFill>
            </a:endParaRPr>
          </a:p>
          <a:p>
            <a:r>
              <a:rPr lang="ru-RU" sz="1600" dirty="0" smtClean="0">
                <a:solidFill>
                  <a:srgbClr val="C00000"/>
                </a:solidFill>
              </a:rPr>
              <a:t>3</a:t>
            </a:r>
            <a:r>
              <a:rPr lang="ru-RU" sz="1600" dirty="0">
                <a:solidFill>
                  <a:srgbClr val="C00000"/>
                </a:solidFill>
              </a:rPr>
              <a:t>) По ГОСТ 1845—59 </a:t>
            </a:r>
            <a:r>
              <a:rPr lang="ru-RU" sz="1600" dirty="0" err="1">
                <a:solidFill>
                  <a:srgbClr val="C00000"/>
                </a:solidFill>
              </a:rPr>
              <a:t>калибровавные</a:t>
            </a:r>
            <a:r>
              <a:rPr lang="ru-RU" sz="1600" dirty="0">
                <a:solidFill>
                  <a:srgbClr val="C00000"/>
                </a:solidFill>
              </a:rPr>
              <a:t> шунты изготовляют на  45; 75; 100 и 150 </a:t>
            </a:r>
            <a:r>
              <a:rPr lang="ru-RU" sz="1600" i="1" dirty="0">
                <a:solidFill>
                  <a:srgbClr val="C00000"/>
                </a:solidFill>
              </a:rPr>
              <a:t>мВ.</a:t>
            </a:r>
            <a:endParaRPr lang="ru-RU" sz="1600" dirty="0">
              <a:solidFill>
                <a:srgbClr val="C00000"/>
              </a:solidFill>
            </a:endParaRPr>
          </a:p>
          <a:p>
            <a:endParaRPr lang="ru-RU" sz="1600" dirty="0" smtClean="0">
              <a:solidFill>
                <a:srgbClr val="C00000"/>
              </a:solidFill>
            </a:endParaRPr>
          </a:p>
          <a:p>
            <a:r>
              <a:rPr lang="ru-RU" sz="1600" dirty="0" smtClean="0">
                <a:solidFill>
                  <a:srgbClr val="C00000"/>
                </a:solidFill>
              </a:rPr>
              <a:t>4) По </a:t>
            </a:r>
            <a:r>
              <a:rPr lang="ru-RU" sz="1600" i="1" dirty="0">
                <a:solidFill>
                  <a:srgbClr val="C00000"/>
                </a:solidFill>
              </a:rPr>
              <a:t>точности</a:t>
            </a:r>
            <a:r>
              <a:rPr lang="ru-RU" sz="1600" dirty="0">
                <a:solidFill>
                  <a:srgbClr val="C00000"/>
                </a:solidFill>
              </a:rPr>
              <a:t> их делят на пять классов: 0,02; 0,05; 0,1; 0,2; 0,5 и 1,0</a:t>
            </a:r>
            <a:r>
              <a:rPr lang="ru-RU" sz="1600" dirty="0" smtClean="0">
                <a:solidFill>
                  <a:srgbClr val="C00000"/>
                </a:solidFill>
              </a:rPr>
              <a:t>.</a:t>
            </a:r>
          </a:p>
          <a:p>
            <a:endParaRPr lang="ru-RU" sz="1600" dirty="0">
              <a:solidFill>
                <a:srgbClr val="C00000"/>
              </a:solidFill>
            </a:endParaRPr>
          </a:p>
          <a:p>
            <a:r>
              <a:rPr lang="ru-RU" sz="1600" dirty="0">
                <a:solidFill>
                  <a:srgbClr val="C00000"/>
                </a:solidFill>
              </a:rPr>
              <a:t>5</a:t>
            </a:r>
            <a:r>
              <a:rPr lang="ru-RU" sz="1600" dirty="0" smtClean="0">
                <a:solidFill>
                  <a:srgbClr val="C00000"/>
                </a:solidFill>
              </a:rPr>
              <a:t>) Шунты </a:t>
            </a:r>
            <a:r>
              <a:rPr lang="ru-RU" sz="1600" dirty="0">
                <a:solidFill>
                  <a:srgbClr val="C00000"/>
                </a:solidFill>
              </a:rPr>
              <a:t>бывают однопредельные и </a:t>
            </a:r>
            <a:r>
              <a:rPr lang="ru-RU" sz="1600" dirty="0" smtClean="0">
                <a:solidFill>
                  <a:srgbClr val="C00000"/>
                </a:solidFill>
              </a:rPr>
              <a:t>многопредельные</a:t>
            </a:r>
            <a:r>
              <a:rPr lang="ru-RU" sz="1600" dirty="0">
                <a:solidFill>
                  <a:srgbClr val="C00000"/>
                </a:solidFill>
              </a:rPr>
              <a:t>.</a:t>
            </a:r>
          </a:p>
          <a:p>
            <a:endParaRPr lang="ru-RU" sz="1600" dirty="0">
              <a:solidFill>
                <a:srgbClr val="C00000"/>
              </a:solidFill>
            </a:endParaRPr>
          </a:p>
          <a:p>
            <a:endParaRPr lang="ru-RU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29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0" y="5438775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ru-RU" b="1" i="1">
              <a:solidFill>
                <a:srgbClr val="0000FF"/>
              </a:solidFill>
            </a:endParaRPr>
          </a:p>
        </p:txBody>
      </p:sp>
      <p:sp>
        <p:nvSpPr>
          <p:cNvPr id="614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36F3E663-7907-7E4A-B7B1-00E92B25442D}" type="slidenum">
              <a:rPr lang="ru-RU" sz="1400"/>
              <a:pPr/>
              <a:t>9</a:t>
            </a:fld>
            <a:endParaRPr lang="ru-RU" sz="140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90500" y="1539679"/>
            <a:ext cx="876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993300"/>
                </a:solidFill>
              </a:rPr>
              <a:t>Добавочные сопротивления:</a:t>
            </a:r>
          </a:p>
          <a:p>
            <a:pPr algn="ctr"/>
            <a:endParaRPr lang="ru-RU" sz="2000" dirty="0">
              <a:solidFill>
                <a:srgbClr val="9933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4902" y="2413715"/>
            <a:ext cx="81918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rgbClr val="C00000"/>
                </a:solidFill>
              </a:rPr>
              <a:t>Функции добавочных сопротивлений</a:t>
            </a:r>
            <a:r>
              <a:rPr lang="ru-RU" dirty="0">
                <a:solidFill>
                  <a:srgbClr val="C00000"/>
                </a:solidFill>
              </a:rPr>
              <a:t>: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- расширяют </a:t>
            </a:r>
            <a:r>
              <a:rPr lang="ru-RU" dirty="0">
                <a:solidFill>
                  <a:srgbClr val="C00000"/>
                </a:solidFill>
              </a:rPr>
              <a:t>пределы измерения напряжения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- исключают </a:t>
            </a:r>
            <a:r>
              <a:rPr lang="ru-RU" dirty="0">
                <a:solidFill>
                  <a:srgbClr val="C00000"/>
                </a:solidFill>
              </a:rPr>
              <a:t>влияние температуры на сопротивление вольтметра </a:t>
            </a:r>
            <a:r>
              <a:rPr lang="en-US" i="1" dirty="0" err="1">
                <a:solidFill>
                  <a:srgbClr val="C00000"/>
                </a:solidFill>
              </a:rPr>
              <a:t>r</a:t>
            </a:r>
            <a:r>
              <a:rPr lang="en-US" i="1" baseline="-25000" dirty="0" err="1">
                <a:solidFill>
                  <a:srgbClr val="C00000"/>
                </a:solidFill>
              </a:rPr>
              <a:t>v</a:t>
            </a:r>
            <a:r>
              <a:rPr lang="ru-RU" i="1" baseline="-25000" dirty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Добавочные </a:t>
            </a:r>
            <a:r>
              <a:rPr lang="ru-RU" dirty="0">
                <a:solidFill>
                  <a:srgbClr val="C00000"/>
                </a:solidFill>
              </a:rPr>
              <a:t>сопротивления включаются </a:t>
            </a:r>
            <a:r>
              <a:rPr lang="ru-RU" i="1" u="sng" dirty="0">
                <a:solidFill>
                  <a:srgbClr val="C00000"/>
                </a:solidFill>
              </a:rPr>
              <a:t>последовательно</a:t>
            </a:r>
            <a:r>
              <a:rPr lang="ru-RU" dirty="0">
                <a:solidFill>
                  <a:srgbClr val="C00000"/>
                </a:solidFill>
              </a:rPr>
              <a:t> с измерительным </a:t>
            </a:r>
            <a:r>
              <a:rPr lang="ru-RU" dirty="0" smtClean="0">
                <a:solidFill>
                  <a:srgbClr val="C00000"/>
                </a:solidFill>
              </a:rPr>
              <a:t>механизмом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74972019"/>
              </p:ext>
            </p:extLst>
          </p:nvPr>
        </p:nvGraphicFramePr>
        <p:xfrm>
          <a:off x="2667000" y="4211080"/>
          <a:ext cx="3505200" cy="2113064"/>
        </p:xfrm>
        <a:graphic>
          <a:graphicData uri="http://schemas.openxmlformats.org/presentationml/2006/ole">
            <p:oleObj spid="_x0000_s8206" name="Точечный рисунок" r:id="rId3" imgW="1343212" imgH="809738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7830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5180</TotalTime>
  <Words>972</Words>
  <Application>Microsoft Macintosh PowerPoint</Application>
  <PresentationFormat>Экран (4:3)</PresentationFormat>
  <Paragraphs>142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Оформление по умолчанию</vt:lpstr>
      <vt:lpstr>Уравнение</vt:lpstr>
      <vt:lpstr>Точечный рисунок</vt:lpstr>
      <vt:lpstr>Рисунок</vt:lpstr>
      <vt:lpstr>‘ормула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Владимир</dc:creator>
  <cp:lastModifiedBy>sh_ik</cp:lastModifiedBy>
  <cp:revision>367</cp:revision>
  <cp:lastPrinted>1601-01-01T00:00:00Z</cp:lastPrinted>
  <dcterms:created xsi:type="dcterms:W3CDTF">1601-01-01T00:00:00Z</dcterms:created>
  <dcterms:modified xsi:type="dcterms:W3CDTF">2019-02-12T09:17:31Z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